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474" r:id="rId3"/>
    <p:sldId id="475" r:id="rId4"/>
    <p:sldId id="477" r:id="rId5"/>
    <p:sldId id="633" r:id="rId6"/>
    <p:sldId id="478" r:id="rId7"/>
    <p:sldId id="607" r:id="rId8"/>
    <p:sldId id="481" r:id="rId9"/>
    <p:sldId id="606" r:id="rId10"/>
    <p:sldId id="596" r:id="rId11"/>
    <p:sldId id="663" r:id="rId12"/>
    <p:sldId id="635" r:id="rId13"/>
    <p:sldId id="622" r:id="rId14"/>
    <p:sldId id="636" r:id="rId15"/>
    <p:sldId id="608" r:id="rId16"/>
    <p:sldId id="642" r:id="rId17"/>
    <p:sldId id="623" r:id="rId18"/>
    <p:sldId id="664" r:id="rId19"/>
    <p:sldId id="627" r:id="rId20"/>
    <p:sldId id="643" r:id="rId21"/>
    <p:sldId id="666" r:id="rId22"/>
    <p:sldId id="665" r:id="rId23"/>
    <p:sldId id="667" r:id="rId24"/>
    <p:sldId id="668" r:id="rId25"/>
    <p:sldId id="669" r:id="rId26"/>
    <p:sldId id="671" r:id="rId27"/>
    <p:sldId id="672" r:id="rId28"/>
    <p:sldId id="673" r:id="rId29"/>
    <p:sldId id="619" r:id="rId30"/>
    <p:sldId id="625" r:id="rId31"/>
    <p:sldId id="493" r:id="rId32"/>
    <p:sldId id="539" r:id="rId33"/>
    <p:sldId id="522" r:id="rId34"/>
    <p:sldId id="494" r:id="rId35"/>
    <p:sldId id="495" r:id="rId36"/>
    <p:sldId id="537" r:id="rId37"/>
    <p:sldId id="538" r:id="rId38"/>
    <p:sldId id="499" r:id="rId39"/>
    <p:sldId id="626" r:id="rId40"/>
    <p:sldId id="506" r:id="rId41"/>
    <p:sldId id="507" r:id="rId42"/>
    <p:sldId id="508" r:id="rId43"/>
    <p:sldId id="587" r:id="rId44"/>
    <p:sldId id="500" r:id="rId45"/>
    <p:sldId id="600" r:id="rId46"/>
    <p:sldId id="501" r:id="rId47"/>
    <p:sldId id="552" r:id="rId48"/>
    <p:sldId id="553" r:id="rId49"/>
    <p:sldId id="525" r:id="rId50"/>
    <p:sldId id="526" r:id="rId51"/>
    <p:sldId id="528" r:id="rId52"/>
    <p:sldId id="511" r:id="rId53"/>
    <p:sldId id="628" r:id="rId54"/>
    <p:sldId id="629" r:id="rId55"/>
    <p:sldId id="630" r:id="rId56"/>
    <p:sldId id="648" r:id="rId57"/>
    <p:sldId id="653" r:id="rId58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49"/>
    <a:srgbClr val="F6B848"/>
    <a:srgbClr val="CCFFCC"/>
    <a:srgbClr val="0000FF"/>
    <a:srgbClr val="CCCCFF"/>
    <a:srgbClr val="00FF00"/>
    <a:srgbClr val="33CCFF"/>
    <a:srgbClr val="99FF66"/>
    <a:srgbClr val="FF99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5022" autoAdjust="0"/>
  </p:normalViewPr>
  <p:slideViewPr>
    <p:cSldViewPr>
      <p:cViewPr varScale="1">
        <p:scale>
          <a:sx n="39" d="100"/>
          <a:sy n="39" d="100"/>
        </p:scale>
        <p:origin x="-114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notesViewPr>
    <p:cSldViewPr>
      <p:cViewPr varScale="1">
        <p:scale>
          <a:sx n="65" d="100"/>
          <a:sy n="65" d="100"/>
        </p:scale>
        <p:origin x="288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80DD8-7CB7-4C07-B0B7-D6EBD2B82DA4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5C587EC-F09E-486B-9633-1F8DDE001CC3}">
      <dgm:prSet phldrT="[文字]" custT="1"/>
      <dgm:spPr/>
      <dgm:t>
        <a:bodyPr lIns="36000" rIns="36000"/>
        <a:lstStyle/>
        <a:p>
          <a:r>
            <a:rPr lang="zh-TW" altLang="en-US" sz="5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前言</a:t>
          </a:r>
          <a:endParaRPr lang="zh-TW" altLang="en-US" sz="52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84F3112C-451B-4DFC-B498-54EA2E0E407F}" type="par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8281781A-A157-44FE-9AA9-F17828C1180B}" type="sib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895F234-5422-43EF-9BA8-E059C954AF91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其他重點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C13F4A3B-5FB3-45B0-9350-0655D1238E95}" type="par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184B4523-2DFC-4505-A428-2AEA12AC0C01}" type="sib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C909E3E-2E3E-4F26-BD2F-8117D23B575A}">
      <dgm:prSet/>
      <dgm:spPr/>
      <dgm:t>
        <a:bodyPr/>
        <a:lstStyle/>
        <a:p>
          <a:r>
            <a:rPr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工資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F8155C1-A54B-4AB2-BE2C-A022F2E8AA7B}" type="par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82F4370-8E77-435E-9A5B-8FCEE117375B}" type="sib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4D80ACD-C66F-4E5F-87E3-50D04A430FB6}">
      <dgm:prSet phldrT="[文字]"/>
      <dgm:spPr/>
      <dgm:t>
        <a:bodyPr lIns="36000" rIns="36000"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工時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EE14CF31-0EAB-4409-8849-3D733386714B}" type="par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4661C959-DBB7-4480-B02D-6571C0DE7466}" type="sib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9B36229-C754-41CD-AD33-126973C235DE}" type="pres">
      <dgm:prSet presAssocID="{49480DD8-7CB7-4C07-B0B7-D6EBD2B82D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CBA745-1AAD-4A50-AC9B-D576C566478D}" type="pres">
      <dgm:prSet presAssocID="{49480DD8-7CB7-4C07-B0B7-D6EBD2B82DA4}" presName="arrow" presStyleLbl="bgShp" presStyleIdx="0" presStyleCnt="1" custLinFactNeighborX="0"/>
      <dgm:spPr>
        <a:solidFill>
          <a:schemeClr val="accent1">
            <a:lumMod val="40000"/>
            <a:lumOff val="60000"/>
          </a:schemeClr>
        </a:solidFill>
      </dgm:spPr>
    </dgm:pt>
    <dgm:pt modelId="{9C77FB07-7D2B-41B9-92D9-588CA4365019}" type="pres">
      <dgm:prSet presAssocID="{49480DD8-7CB7-4C07-B0B7-D6EBD2B82DA4}" presName="linearProcess" presStyleCnt="0"/>
      <dgm:spPr/>
    </dgm:pt>
    <dgm:pt modelId="{7709953C-6213-46DB-9E90-504B24793899}" type="pres">
      <dgm:prSet presAssocID="{15C587EC-F09E-486B-9633-1F8DDE001CC3}" presName="textNode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D735C-2622-46A3-9459-48D959E420B1}" type="pres">
      <dgm:prSet presAssocID="{8281781A-A157-44FE-9AA9-F17828C1180B}" presName="sibTrans" presStyleCnt="0"/>
      <dgm:spPr/>
    </dgm:pt>
    <dgm:pt modelId="{843CDAEB-E08A-49F4-9F31-C0424865429A}" type="pres">
      <dgm:prSet presAssocID="{A4D80ACD-C66F-4E5F-87E3-50D04A430FB6}" presName="textNode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E28C8-3593-4183-A8DD-4DA754A99803}" type="pres">
      <dgm:prSet presAssocID="{4661C959-DBB7-4480-B02D-6571C0DE7466}" presName="sibTrans" presStyleCnt="0"/>
      <dgm:spPr/>
    </dgm:pt>
    <dgm:pt modelId="{B00E520B-A0A0-4A74-A7D7-4F12347BB235}" type="pres">
      <dgm:prSet presAssocID="{0C909E3E-2E3E-4F26-BD2F-8117D23B575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054D0C-21FD-4AC1-BE5A-B02B5D62139E}" type="pres">
      <dgm:prSet presAssocID="{A82F4370-8E77-435E-9A5B-8FCEE117375B}" presName="sibTrans" presStyleCnt="0"/>
      <dgm:spPr/>
    </dgm:pt>
    <dgm:pt modelId="{3058AF05-6A87-4A31-8D68-1B21CD50FBFE}" type="pres">
      <dgm:prSet presAssocID="{2895F234-5422-43EF-9BA8-E059C954AF9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6F6939-4C26-4EA9-B569-DEC62B8704E1}" type="presOf" srcId="{15C587EC-F09E-486B-9633-1F8DDE001CC3}" destId="{7709953C-6213-46DB-9E90-504B24793899}" srcOrd="0" destOrd="0" presId="urn:microsoft.com/office/officeart/2005/8/layout/hProcess9"/>
    <dgm:cxn modelId="{4F1A5519-B80E-4753-A257-3965B6BA85A9}" type="presOf" srcId="{0C909E3E-2E3E-4F26-BD2F-8117D23B575A}" destId="{B00E520B-A0A0-4A74-A7D7-4F12347BB235}" srcOrd="0" destOrd="0" presId="urn:microsoft.com/office/officeart/2005/8/layout/hProcess9"/>
    <dgm:cxn modelId="{B6389008-6F88-4FD7-9143-F0F73317CA4D}" type="presOf" srcId="{49480DD8-7CB7-4C07-B0B7-D6EBD2B82DA4}" destId="{69B36229-C754-41CD-AD33-126973C235DE}" srcOrd="0" destOrd="0" presId="urn:microsoft.com/office/officeart/2005/8/layout/hProcess9"/>
    <dgm:cxn modelId="{DDF59731-2CF2-4415-8990-EC3EE2664E92}" type="presOf" srcId="{2895F234-5422-43EF-9BA8-E059C954AF91}" destId="{3058AF05-6A87-4A31-8D68-1B21CD50FBFE}" srcOrd="0" destOrd="0" presId="urn:microsoft.com/office/officeart/2005/8/layout/hProcess9"/>
    <dgm:cxn modelId="{E7C74DC8-94E6-486B-8B1F-969C7D4A4BEC}" type="presOf" srcId="{A4D80ACD-C66F-4E5F-87E3-50D04A430FB6}" destId="{843CDAEB-E08A-49F4-9F31-C0424865429A}" srcOrd="0" destOrd="0" presId="urn:microsoft.com/office/officeart/2005/8/layout/hProcess9"/>
    <dgm:cxn modelId="{509922F7-A0A9-4287-9B3C-71E2B67C7049}" srcId="{49480DD8-7CB7-4C07-B0B7-D6EBD2B82DA4}" destId="{0C909E3E-2E3E-4F26-BD2F-8117D23B575A}" srcOrd="2" destOrd="0" parTransId="{0F8155C1-A54B-4AB2-BE2C-A022F2E8AA7B}" sibTransId="{A82F4370-8E77-435E-9A5B-8FCEE117375B}"/>
    <dgm:cxn modelId="{93BC6776-ED2F-44DA-9855-A231438E812C}" srcId="{49480DD8-7CB7-4C07-B0B7-D6EBD2B82DA4}" destId="{15C587EC-F09E-486B-9633-1F8DDE001CC3}" srcOrd="0" destOrd="0" parTransId="{84F3112C-451B-4DFC-B498-54EA2E0E407F}" sibTransId="{8281781A-A157-44FE-9AA9-F17828C1180B}"/>
    <dgm:cxn modelId="{31577935-5160-4225-88AC-EF6FD1A58761}" srcId="{49480DD8-7CB7-4C07-B0B7-D6EBD2B82DA4}" destId="{2895F234-5422-43EF-9BA8-E059C954AF91}" srcOrd="3" destOrd="0" parTransId="{C13F4A3B-5FB3-45B0-9350-0655D1238E95}" sibTransId="{184B4523-2DFC-4505-A428-2AEA12AC0C01}"/>
    <dgm:cxn modelId="{C37242D8-C661-4B5D-BFF6-1F20B1A74E35}" srcId="{49480DD8-7CB7-4C07-B0B7-D6EBD2B82DA4}" destId="{A4D80ACD-C66F-4E5F-87E3-50D04A430FB6}" srcOrd="1" destOrd="0" parTransId="{EE14CF31-0EAB-4409-8849-3D733386714B}" sibTransId="{4661C959-DBB7-4480-B02D-6571C0DE7466}"/>
    <dgm:cxn modelId="{B421BE0C-BE13-454D-87C5-EB0BD1BE4704}" type="presParOf" srcId="{69B36229-C754-41CD-AD33-126973C235DE}" destId="{14CBA745-1AAD-4A50-AC9B-D576C566478D}" srcOrd="0" destOrd="0" presId="urn:microsoft.com/office/officeart/2005/8/layout/hProcess9"/>
    <dgm:cxn modelId="{25221B24-7FAD-486F-9990-E588DB9A21A0}" type="presParOf" srcId="{69B36229-C754-41CD-AD33-126973C235DE}" destId="{9C77FB07-7D2B-41B9-92D9-588CA4365019}" srcOrd="1" destOrd="0" presId="urn:microsoft.com/office/officeart/2005/8/layout/hProcess9"/>
    <dgm:cxn modelId="{4E74D82A-2F93-4534-9400-C523149E9866}" type="presParOf" srcId="{9C77FB07-7D2B-41B9-92D9-588CA4365019}" destId="{7709953C-6213-46DB-9E90-504B24793899}" srcOrd="0" destOrd="0" presId="urn:microsoft.com/office/officeart/2005/8/layout/hProcess9"/>
    <dgm:cxn modelId="{6EB9AD0D-D099-442D-81B2-E749A035624A}" type="presParOf" srcId="{9C77FB07-7D2B-41B9-92D9-588CA4365019}" destId="{A28D735C-2622-46A3-9459-48D959E420B1}" srcOrd="1" destOrd="0" presId="urn:microsoft.com/office/officeart/2005/8/layout/hProcess9"/>
    <dgm:cxn modelId="{2029EE06-FEE3-482D-9756-34C9C274CE1C}" type="presParOf" srcId="{9C77FB07-7D2B-41B9-92D9-588CA4365019}" destId="{843CDAEB-E08A-49F4-9F31-C0424865429A}" srcOrd="2" destOrd="0" presId="urn:microsoft.com/office/officeart/2005/8/layout/hProcess9"/>
    <dgm:cxn modelId="{3F3B7E13-9441-44AA-A2AE-ED9B60211506}" type="presParOf" srcId="{9C77FB07-7D2B-41B9-92D9-588CA4365019}" destId="{B36E28C8-3593-4183-A8DD-4DA754A99803}" srcOrd="3" destOrd="0" presId="urn:microsoft.com/office/officeart/2005/8/layout/hProcess9"/>
    <dgm:cxn modelId="{7EC9D806-0AB9-4302-90F6-475BA3868395}" type="presParOf" srcId="{9C77FB07-7D2B-41B9-92D9-588CA4365019}" destId="{B00E520B-A0A0-4A74-A7D7-4F12347BB235}" srcOrd="4" destOrd="0" presId="urn:microsoft.com/office/officeart/2005/8/layout/hProcess9"/>
    <dgm:cxn modelId="{C2F71F4C-19A1-4459-83F3-B1AD460B09A7}" type="presParOf" srcId="{9C77FB07-7D2B-41B9-92D9-588CA4365019}" destId="{86054D0C-21FD-4AC1-BE5A-B02B5D62139E}" srcOrd="5" destOrd="0" presId="urn:microsoft.com/office/officeart/2005/8/layout/hProcess9"/>
    <dgm:cxn modelId="{F635A54F-EBA4-4A6E-9DD0-B956BC150CD7}" type="presParOf" srcId="{9C77FB07-7D2B-41B9-92D9-588CA4365019}" destId="{3058AF05-6A87-4A31-8D68-1B21CD50FB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82FAD4-56D4-4271-8D72-848714D7BAB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6337090-ADF7-4F81-82E3-FA67202C14D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原領工資</a:t>
          </a:r>
          <a:endParaRPr lang="zh-TW" altLang="en-US" b="1" dirty="0">
            <a:solidFill>
              <a:schemeClr val="tx1"/>
            </a:solidFill>
          </a:endParaRPr>
        </a:p>
      </dgm:t>
    </dgm:pt>
    <dgm:pt modelId="{F34A07E7-2380-4953-B0C5-4CC42E524DDD}" type="parTrans" cxnId="{B531AB9A-0480-447C-A70B-3DF843E9F52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3C75A1D-BCBB-40DB-AF2A-C670F2E0B3C9}" type="sibTrans" cxnId="{B531AB9A-0480-447C-A70B-3DF843E9F52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5464AE7-0125-4A2F-9AD8-1318EE280084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遭遇職災前</a:t>
          </a:r>
          <a:endParaRPr lang="zh-TW" altLang="en-US" dirty="0">
            <a:solidFill>
              <a:schemeClr val="tx1"/>
            </a:solidFill>
          </a:endParaRPr>
        </a:p>
      </dgm:t>
    </dgm:pt>
    <dgm:pt modelId="{DAB03DFE-3755-44EF-B0A2-0412E0C63657}" type="parTrans" cxnId="{2C011A22-5A93-474C-BAE0-15D3F08C10C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A6B3CC8-84BC-48A4-995E-F563F203F173}" type="sibTrans" cxnId="{2C011A22-5A93-474C-BAE0-15D3F08C10C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03EFE0D-A25A-479E-80E8-4F65651258D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特休未休工資</a:t>
          </a:r>
          <a:endParaRPr lang="zh-TW" altLang="en-US" b="1" dirty="0">
            <a:solidFill>
              <a:schemeClr val="tx1"/>
            </a:solidFill>
          </a:endParaRPr>
        </a:p>
      </dgm:t>
    </dgm:pt>
    <dgm:pt modelId="{767DD835-A87D-401C-BF83-C8A2925B497B}" type="parTrans" cxnId="{99F8A68C-F25D-4F72-AF7F-F54031390B6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3346AE1-1E76-4261-BE03-7B685FFA6FFE}" type="sibTrans" cxnId="{99F8A68C-F25D-4F72-AF7F-F54031390B6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768874B-D2ED-4D27-B634-DC7540AAAA3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年度終結前</a:t>
          </a:r>
          <a:endParaRPr lang="zh-TW" altLang="en-US" dirty="0">
            <a:solidFill>
              <a:schemeClr val="tx1"/>
            </a:solidFill>
          </a:endParaRPr>
        </a:p>
      </dgm:t>
    </dgm:pt>
    <dgm:pt modelId="{6D72351D-5D85-4D45-ACEA-553D24CE749B}" type="parTrans" cxnId="{61903E87-A4E9-41C0-B833-4D7B1B85AEB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2D24082-5CA5-4122-A838-3D7F06401858}" type="sibTrans" cxnId="{61903E87-A4E9-41C0-B833-4D7B1B85AEB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393F88B-47F4-4412-89E1-25497A80D33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契約終止前</a:t>
          </a:r>
          <a:endParaRPr lang="zh-TW" altLang="en-US" dirty="0">
            <a:solidFill>
              <a:schemeClr val="tx1"/>
            </a:solidFill>
          </a:endParaRPr>
        </a:p>
      </dgm:t>
    </dgm:pt>
    <dgm:pt modelId="{BD2A5BF0-192B-4F96-88F5-730A3888FF4F}" type="parTrans" cxnId="{CFCAE1BE-4E88-4668-82F7-5F8C8B86C8F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EEBBB49-464B-4891-8E0F-99FA531BE9B6}" type="sibTrans" cxnId="{CFCAE1BE-4E88-4668-82F7-5F8C8B86C8F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963B54B-14DD-4B97-B450-CCB995CDE29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產假期間工資*</a:t>
          </a:r>
          <a:endParaRPr lang="zh-TW" altLang="en-US" b="1" dirty="0">
            <a:solidFill>
              <a:schemeClr val="tx1"/>
            </a:solidFill>
          </a:endParaRPr>
        </a:p>
      </dgm:t>
    </dgm:pt>
    <dgm:pt modelId="{86332733-FF52-4872-A80C-5F4C6E7A4F9A}" type="parTrans" cxnId="{43EEDE26-1061-4D6A-8B11-9F3D945356E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A8A2471-18E1-47F7-8A98-00E254E1233B}" type="sibTrans" cxnId="{43EEDE26-1061-4D6A-8B11-9F3D945356E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D5ABD09-CCDA-4012-BD04-1CAA5F98798F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分娩前</a:t>
          </a:r>
          <a:endParaRPr lang="zh-TW" altLang="en-US" dirty="0">
            <a:solidFill>
              <a:schemeClr val="tx1"/>
            </a:solidFill>
          </a:endParaRPr>
        </a:p>
      </dgm:t>
    </dgm:pt>
    <dgm:pt modelId="{765CD40A-C2E2-4DF1-8936-6A25F109A17B}" type="parTrans" cxnId="{15237A3C-C969-4D33-84CF-02A6B5385D9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44763E6-C64F-4105-8C96-3DFFEA0E040E}" type="sibTrans" cxnId="{15237A3C-C969-4D33-84CF-02A6B5385D9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F22FF30-D747-453A-9FE1-5A4EE37227FB}" type="pres">
      <dgm:prSet presAssocID="{2382FAD4-56D4-4271-8D72-848714D7BA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3AEFC6-E779-4D62-8136-4909CE821220}" type="pres">
      <dgm:prSet presAssocID="{66337090-ADF7-4F81-82E3-FA67202C14D0}" presName="composite" presStyleCnt="0"/>
      <dgm:spPr/>
    </dgm:pt>
    <dgm:pt modelId="{31A29243-7D4B-46B1-BE65-8CE61D06367B}" type="pres">
      <dgm:prSet presAssocID="{66337090-ADF7-4F81-82E3-FA67202C14D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34E646-7048-4255-BE2E-D6B5FA94E916}" type="pres">
      <dgm:prSet presAssocID="{66337090-ADF7-4F81-82E3-FA67202C14D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1EAE-0F96-4868-848C-0D32DFBA716B}" type="pres">
      <dgm:prSet presAssocID="{F3C75A1D-BCBB-40DB-AF2A-C670F2E0B3C9}" presName="space" presStyleCnt="0"/>
      <dgm:spPr/>
    </dgm:pt>
    <dgm:pt modelId="{BFE9A673-E813-43A9-B8EB-ADF63866ECCF}" type="pres">
      <dgm:prSet presAssocID="{803EFE0D-A25A-479E-80E8-4F65651258D5}" presName="composite" presStyleCnt="0"/>
      <dgm:spPr/>
    </dgm:pt>
    <dgm:pt modelId="{55FD3290-EA87-4C03-8CA3-98091066AECE}" type="pres">
      <dgm:prSet presAssocID="{803EFE0D-A25A-479E-80E8-4F65651258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2C6B05-9A57-4AFE-A178-77BF3D201451}" type="pres">
      <dgm:prSet presAssocID="{803EFE0D-A25A-479E-80E8-4F65651258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C7112-D8E0-4E2F-B925-4E0E50AE8408}" type="pres">
      <dgm:prSet presAssocID="{23346AE1-1E76-4261-BE03-7B685FFA6FFE}" presName="space" presStyleCnt="0"/>
      <dgm:spPr/>
    </dgm:pt>
    <dgm:pt modelId="{68BAA6A4-812A-4C42-8A59-EDEE9F245A19}" type="pres">
      <dgm:prSet presAssocID="{C963B54B-14DD-4B97-B450-CCB995CDE290}" presName="composite" presStyleCnt="0"/>
      <dgm:spPr/>
    </dgm:pt>
    <dgm:pt modelId="{CC3BEEC5-A330-4071-918B-9E91888DA409}" type="pres">
      <dgm:prSet presAssocID="{C963B54B-14DD-4B97-B450-CCB995CDE2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3FE1B8-43BA-42FE-83C2-F0AFCF632C59}" type="pres">
      <dgm:prSet presAssocID="{C963B54B-14DD-4B97-B450-CCB995CDE2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BB293B-A5FF-445D-9A7A-A947EE1FA74A}" type="presOf" srcId="{3393F88B-47F4-4412-89E1-25497A80D332}" destId="{372C6B05-9A57-4AFE-A178-77BF3D201451}" srcOrd="0" destOrd="1" presId="urn:microsoft.com/office/officeart/2005/8/layout/hList1"/>
    <dgm:cxn modelId="{15237A3C-C969-4D33-84CF-02A6B5385D9E}" srcId="{C963B54B-14DD-4B97-B450-CCB995CDE290}" destId="{7D5ABD09-CCDA-4012-BD04-1CAA5F98798F}" srcOrd="0" destOrd="0" parTransId="{765CD40A-C2E2-4DF1-8936-6A25F109A17B}" sibTransId="{744763E6-C64F-4105-8C96-3DFFEA0E040E}"/>
    <dgm:cxn modelId="{99F8A68C-F25D-4F72-AF7F-F54031390B64}" srcId="{2382FAD4-56D4-4271-8D72-848714D7BAB0}" destId="{803EFE0D-A25A-479E-80E8-4F65651258D5}" srcOrd="1" destOrd="0" parTransId="{767DD835-A87D-401C-BF83-C8A2925B497B}" sibTransId="{23346AE1-1E76-4261-BE03-7B685FFA6FFE}"/>
    <dgm:cxn modelId="{CB78D1ED-66C2-4810-81BA-8147DCC76C08}" type="presOf" srcId="{85464AE7-0125-4A2F-9AD8-1318EE280084}" destId="{9434E646-7048-4255-BE2E-D6B5FA94E916}" srcOrd="0" destOrd="0" presId="urn:microsoft.com/office/officeart/2005/8/layout/hList1"/>
    <dgm:cxn modelId="{A092D895-515B-474B-A58F-A873E1E40166}" type="presOf" srcId="{D768874B-D2ED-4D27-B634-DC7540AAAA37}" destId="{372C6B05-9A57-4AFE-A178-77BF3D201451}" srcOrd="0" destOrd="0" presId="urn:microsoft.com/office/officeart/2005/8/layout/hList1"/>
    <dgm:cxn modelId="{CFCAE1BE-4E88-4668-82F7-5F8C8B86C8F0}" srcId="{803EFE0D-A25A-479E-80E8-4F65651258D5}" destId="{3393F88B-47F4-4412-89E1-25497A80D332}" srcOrd="1" destOrd="0" parTransId="{BD2A5BF0-192B-4F96-88F5-730A3888FF4F}" sibTransId="{1EEBBB49-464B-4891-8E0F-99FA531BE9B6}"/>
    <dgm:cxn modelId="{43EEDE26-1061-4D6A-8B11-9F3D945356E1}" srcId="{2382FAD4-56D4-4271-8D72-848714D7BAB0}" destId="{C963B54B-14DD-4B97-B450-CCB995CDE290}" srcOrd="2" destOrd="0" parTransId="{86332733-FF52-4872-A80C-5F4C6E7A4F9A}" sibTransId="{DA8A2471-18E1-47F7-8A98-00E254E1233B}"/>
    <dgm:cxn modelId="{42B17BD1-5BC2-42F6-885C-F6AAA5270D7C}" type="presOf" srcId="{803EFE0D-A25A-479E-80E8-4F65651258D5}" destId="{55FD3290-EA87-4C03-8CA3-98091066AECE}" srcOrd="0" destOrd="0" presId="urn:microsoft.com/office/officeart/2005/8/layout/hList1"/>
    <dgm:cxn modelId="{2C011A22-5A93-474C-BAE0-15D3F08C10C3}" srcId="{66337090-ADF7-4F81-82E3-FA67202C14D0}" destId="{85464AE7-0125-4A2F-9AD8-1318EE280084}" srcOrd="0" destOrd="0" parTransId="{DAB03DFE-3755-44EF-B0A2-0412E0C63657}" sibTransId="{0A6B3CC8-84BC-48A4-995E-F563F203F173}"/>
    <dgm:cxn modelId="{E637CA9A-0B7E-4EAA-A172-7E1EE060FB3F}" type="presOf" srcId="{C963B54B-14DD-4B97-B450-CCB995CDE290}" destId="{CC3BEEC5-A330-4071-918B-9E91888DA409}" srcOrd="0" destOrd="0" presId="urn:microsoft.com/office/officeart/2005/8/layout/hList1"/>
    <dgm:cxn modelId="{B531AB9A-0480-447C-A70B-3DF843E9F524}" srcId="{2382FAD4-56D4-4271-8D72-848714D7BAB0}" destId="{66337090-ADF7-4F81-82E3-FA67202C14D0}" srcOrd="0" destOrd="0" parTransId="{F34A07E7-2380-4953-B0C5-4CC42E524DDD}" sibTransId="{F3C75A1D-BCBB-40DB-AF2A-C670F2E0B3C9}"/>
    <dgm:cxn modelId="{61903E87-A4E9-41C0-B833-4D7B1B85AEB4}" srcId="{803EFE0D-A25A-479E-80E8-4F65651258D5}" destId="{D768874B-D2ED-4D27-B634-DC7540AAAA37}" srcOrd="0" destOrd="0" parTransId="{6D72351D-5D85-4D45-ACEA-553D24CE749B}" sibTransId="{32D24082-5CA5-4122-A838-3D7F06401858}"/>
    <dgm:cxn modelId="{723C8415-A0AA-4B49-9E0B-5973020D9760}" type="presOf" srcId="{7D5ABD09-CCDA-4012-BD04-1CAA5F98798F}" destId="{3E3FE1B8-43BA-42FE-83C2-F0AFCF632C59}" srcOrd="0" destOrd="0" presId="urn:microsoft.com/office/officeart/2005/8/layout/hList1"/>
    <dgm:cxn modelId="{6B135FBE-AABB-4796-9948-B41FEEB131EC}" type="presOf" srcId="{2382FAD4-56D4-4271-8D72-848714D7BAB0}" destId="{EF22FF30-D747-453A-9FE1-5A4EE37227FB}" srcOrd="0" destOrd="0" presId="urn:microsoft.com/office/officeart/2005/8/layout/hList1"/>
    <dgm:cxn modelId="{3E869C8A-7CFF-43B6-8108-26647CC38511}" type="presOf" srcId="{66337090-ADF7-4F81-82E3-FA67202C14D0}" destId="{31A29243-7D4B-46B1-BE65-8CE61D06367B}" srcOrd="0" destOrd="0" presId="urn:microsoft.com/office/officeart/2005/8/layout/hList1"/>
    <dgm:cxn modelId="{A4505679-3F5B-41B7-BED6-9FC46D81749B}" type="presParOf" srcId="{EF22FF30-D747-453A-9FE1-5A4EE37227FB}" destId="{5E3AEFC6-E779-4D62-8136-4909CE821220}" srcOrd="0" destOrd="0" presId="urn:microsoft.com/office/officeart/2005/8/layout/hList1"/>
    <dgm:cxn modelId="{81CE3836-1E8E-480F-A6E8-4077474C9032}" type="presParOf" srcId="{5E3AEFC6-E779-4D62-8136-4909CE821220}" destId="{31A29243-7D4B-46B1-BE65-8CE61D06367B}" srcOrd="0" destOrd="0" presId="urn:microsoft.com/office/officeart/2005/8/layout/hList1"/>
    <dgm:cxn modelId="{509AA2ED-A170-4C25-8A62-E4739E5BA579}" type="presParOf" srcId="{5E3AEFC6-E779-4D62-8136-4909CE821220}" destId="{9434E646-7048-4255-BE2E-D6B5FA94E916}" srcOrd="1" destOrd="0" presId="urn:microsoft.com/office/officeart/2005/8/layout/hList1"/>
    <dgm:cxn modelId="{310983E1-10FF-4204-8F98-DDFCAE7D8BDC}" type="presParOf" srcId="{EF22FF30-D747-453A-9FE1-5A4EE37227FB}" destId="{C1291EAE-0F96-4868-848C-0D32DFBA716B}" srcOrd="1" destOrd="0" presId="urn:microsoft.com/office/officeart/2005/8/layout/hList1"/>
    <dgm:cxn modelId="{98172855-21F7-48B1-B866-736A40415CBB}" type="presParOf" srcId="{EF22FF30-D747-453A-9FE1-5A4EE37227FB}" destId="{BFE9A673-E813-43A9-B8EB-ADF63866ECCF}" srcOrd="2" destOrd="0" presId="urn:microsoft.com/office/officeart/2005/8/layout/hList1"/>
    <dgm:cxn modelId="{AD37EF9E-B8EA-4390-90CE-C03785413E43}" type="presParOf" srcId="{BFE9A673-E813-43A9-B8EB-ADF63866ECCF}" destId="{55FD3290-EA87-4C03-8CA3-98091066AECE}" srcOrd="0" destOrd="0" presId="urn:microsoft.com/office/officeart/2005/8/layout/hList1"/>
    <dgm:cxn modelId="{90828B62-DF72-46A1-BB0A-D3C5184DD3B4}" type="presParOf" srcId="{BFE9A673-E813-43A9-B8EB-ADF63866ECCF}" destId="{372C6B05-9A57-4AFE-A178-77BF3D201451}" srcOrd="1" destOrd="0" presId="urn:microsoft.com/office/officeart/2005/8/layout/hList1"/>
    <dgm:cxn modelId="{30502BDA-75AC-4682-839A-20001B399E23}" type="presParOf" srcId="{EF22FF30-D747-453A-9FE1-5A4EE37227FB}" destId="{F72C7112-D8E0-4E2F-B925-4E0E50AE8408}" srcOrd="3" destOrd="0" presId="urn:microsoft.com/office/officeart/2005/8/layout/hList1"/>
    <dgm:cxn modelId="{087DE6A2-4555-4E11-8390-847FA9F2BFD0}" type="presParOf" srcId="{EF22FF30-D747-453A-9FE1-5A4EE37227FB}" destId="{68BAA6A4-812A-4C42-8A59-EDEE9F245A19}" srcOrd="4" destOrd="0" presId="urn:microsoft.com/office/officeart/2005/8/layout/hList1"/>
    <dgm:cxn modelId="{47F65855-E42D-458D-84EC-9EF325913D56}" type="presParOf" srcId="{68BAA6A4-812A-4C42-8A59-EDEE9F245A19}" destId="{CC3BEEC5-A330-4071-918B-9E91888DA409}" srcOrd="0" destOrd="0" presId="urn:microsoft.com/office/officeart/2005/8/layout/hList1"/>
    <dgm:cxn modelId="{404264D9-2DD2-41F4-BE03-72E948DC9A25}" type="presParOf" srcId="{68BAA6A4-812A-4C42-8A59-EDEE9F245A19}" destId="{3E3FE1B8-43BA-42FE-83C2-F0AFCF632C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480DD8-7CB7-4C07-B0B7-D6EBD2B82DA4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5C587EC-F09E-486B-9633-1F8DDE001CC3}">
      <dgm:prSet phldrT="[文字]" custT="1"/>
      <dgm:spPr/>
      <dgm:t>
        <a:bodyPr lIns="36000" rIns="36000"/>
        <a:lstStyle/>
        <a:p>
          <a:r>
            <a:rPr lang="zh-TW" altLang="en-US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前言</a:t>
          </a:r>
          <a:endParaRPr lang="zh-TW" altLang="en-US" sz="5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84F3112C-451B-4DFC-B498-54EA2E0E407F}" type="par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8281781A-A157-44FE-9AA9-F17828C1180B}" type="sib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895F234-5422-43EF-9BA8-E059C954AF91}">
      <dgm:prSet phldrT="[文字]" custT="1"/>
      <dgm:spPr/>
      <dgm:t>
        <a:bodyPr/>
        <a:lstStyle/>
        <a:p>
          <a:r>
            <a:rPr lang="zh-TW" altLang="en-US" sz="4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其他重點</a:t>
          </a:r>
          <a:endParaRPr lang="zh-TW" altLang="en-US" sz="40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C13F4A3B-5FB3-45B0-9350-0655D1238E95}" type="par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184B4523-2DFC-4505-A428-2AEA12AC0C01}" type="sib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C909E3E-2E3E-4F26-BD2F-8117D23B575A}">
      <dgm:prSet/>
      <dgm:spPr/>
      <dgm:t>
        <a:bodyPr/>
        <a:lstStyle/>
        <a:p>
          <a:r>
            <a:rPr lang="zh-TW" alt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工資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F8155C1-A54B-4AB2-BE2C-A022F2E8AA7B}" type="par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82F4370-8E77-435E-9A5B-8FCEE117375B}" type="sib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4D80ACD-C66F-4E5F-87E3-50D04A430FB6}">
      <dgm:prSet phldrT="[文字]"/>
      <dgm:spPr/>
      <dgm:t>
        <a:bodyPr lIns="36000" rIns="36000"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工時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EE14CF31-0EAB-4409-8849-3D733386714B}" type="par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4661C959-DBB7-4480-B02D-6571C0DE7466}" type="sib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9B36229-C754-41CD-AD33-126973C235DE}" type="pres">
      <dgm:prSet presAssocID="{49480DD8-7CB7-4C07-B0B7-D6EBD2B82D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CBA745-1AAD-4A50-AC9B-D576C566478D}" type="pres">
      <dgm:prSet presAssocID="{49480DD8-7CB7-4C07-B0B7-D6EBD2B82DA4}" presName="arrow" presStyleLbl="bgShp" presStyleIdx="0" presStyleCnt="1" custLinFactNeighborX="0"/>
      <dgm:spPr>
        <a:solidFill>
          <a:schemeClr val="accent1">
            <a:lumMod val="40000"/>
            <a:lumOff val="60000"/>
          </a:schemeClr>
        </a:solidFill>
      </dgm:spPr>
    </dgm:pt>
    <dgm:pt modelId="{9C77FB07-7D2B-41B9-92D9-588CA4365019}" type="pres">
      <dgm:prSet presAssocID="{49480DD8-7CB7-4C07-B0B7-D6EBD2B82DA4}" presName="linearProcess" presStyleCnt="0"/>
      <dgm:spPr/>
    </dgm:pt>
    <dgm:pt modelId="{7709953C-6213-46DB-9E90-504B24793899}" type="pres">
      <dgm:prSet presAssocID="{15C587EC-F09E-486B-9633-1F8DDE001CC3}" presName="textNode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D735C-2622-46A3-9459-48D959E420B1}" type="pres">
      <dgm:prSet presAssocID="{8281781A-A157-44FE-9AA9-F17828C1180B}" presName="sibTrans" presStyleCnt="0"/>
      <dgm:spPr/>
    </dgm:pt>
    <dgm:pt modelId="{843CDAEB-E08A-49F4-9F31-C0424865429A}" type="pres">
      <dgm:prSet presAssocID="{A4D80ACD-C66F-4E5F-87E3-50D04A430FB6}" presName="textNode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E28C8-3593-4183-A8DD-4DA754A99803}" type="pres">
      <dgm:prSet presAssocID="{4661C959-DBB7-4480-B02D-6571C0DE7466}" presName="sibTrans" presStyleCnt="0"/>
      <dgm:spPr/>
    </dgm:pt>
    <dgm:pt modelId="{B00E520B-A0A0-4A74-A7D7-4F12347BB235}" type="pres">
      <dgm:prSet presAssocID="{0C909E3E-2E3E-4F26-BD2F-8117D23B575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054D0C-21FD-4AC1-BE5A-B02B5D62139E}" type="pres">
      <dgm:prSet presAssocID="{A82F4370-8E77-435E-9A5B-8FCEE117375B}" presName="sibTrans" presStyleCnt="0"/>
      <dgm:spPr/>
    </dgm:pt>
    <dgm:pt modelId="{3058AF05-6A87-4A31-8D68-1B21CD50FBFE}" type="pres">
      <dgm:prSet presAssocID="{2895F234-5422-43EF-9BA8-E059C954AF9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D10ABE-87EA-41CE-B41F-A40E9006D796}" type="presOf" srcId="{0C909E3E-2E3E-4F26-BD2F-8117D23B575A}" destId="{B00E520B-A0A0-4A74-A7D7-4F12347BB235}" srcOrd="0" destOrd="0" presId="urn:microsoft.com/office/officeart/2005/8/layout/hProcess9"/>
    <dgm:cxn modelId="{F3097538-37D8-4213-A756-F2172A5DBB1D}" type="presOf" srcId="{15C587EC-F09E-486B-9633-1F8DDE001CC3}" destId="{7709953C-6213-46DB-9E90-504B24793899}" srcOrd="0" destOrd="0" presId="urn:microsoft.com/office/officeart/2005/8/layout/hProcess9"/>
    <dgm:cxn modelId="{58D68B62-36CE-4796-BB64-4664EBB29632}" type="presOf" srcId="{A4D80ACD-C66F-4E5F-87E3-50D04A430FB6}" destId="{843CDAEB-E08A-49F4-9F31-C0424865429A}" srcOrd="0" destOrd="0" presId="urn:microsoft.com/office/officeart/2005/8/layout/hProcess9"/>
    <dgm:cxn modelId="{509922F7-A0A9-4287-9B3C-71E2B67C7049}" srcId="{49480DD8-7CB7-4C07-B0B7-D6EBD2B82DA4}" destId="{0C909E3E-2E3E-4F26-BD2F-8117D23B575A}" srcOrd="2" destOrd="0" parTransId="{0F8155C1-A54B-4AB2-BE2C-A022F2E8AA7B}" sibTransId="{A82F4370-8E77-435E-9A5B-8FCEE117375B}"/>
    <dgm:cxn modelId="{0B9A39B4-53C0-40C7-B34F-C001B7AF7BF0}" type="presOf" srcId="{49480DD8-7CB7-4C07-B0B7-D6EBD2B82DA4}" destId="{69B36229-C754-41CD-AD33-126973C235DE}" srcOrd="0" destOrd="0" presId="urn:microsoft.com/office/officeart/2005/8/layout/hProcess9"/>
    <dgm:cxn modelId="{93BC6776-ED2F-44DA-9855-A231438E812C}" srcId="{49480DD8-7CB7-4C07-B0B7-D6EBD2B82DA4}" destId="{15C587EC-F09E-486B-9633-1F8DDE001CC3}" srcOrd="0" destOrd="0" parTransId="{84F3112C-451B-4DFC-B498-54EA2E0E407F}" sibTransId="{8281781A-A157-44FE-9AA9-F17828C1180B}"/>
    <dgm:cxn modelId="{31577935-5160-4225-88AC-EF6FD1A58761}" srcId="{49480DD8-7CB7-4C07-B0B7-D6EBD2B82DA4}" destId="{2895F234-5422-43EF-9BA8-E059C954AF91}" srcOrd="3" destOrd="0" parTransId="{C13F4A3B-5FB3-45B0-9350-0655D1238E95}" sibTransId="{184B4523-2DFC-4505-A428-2AEA12AC0C01}"/>
    <dgm:cxn modelId="{C37242D8-C661-4B5D-BFF6-1F20B1A74E35}" srcId="{49480DD8-7CB7-4C07-B0B7-D6EBD2B82DA4}" destId="{A4D80ACD-C66F-4E5F-87E3-50D04A430FB6}" srcOrd="1" destOrd="0" parTransId="{EE14CF31-0EAB-4409-8849-3D733386714B}" sibTransId="{4661C959-DBB7-4480-B02D-6571C0DE7466}"/>
    <dgm:cxn modelId="{5486CB9E-CCB2-43F7-A2BB-EFA9C3BFBBBB}" type="presOf" srcId="{2895F234-5422-43EF-9BA8-E059C954AF91}" destId="{3058AF05-6A87-4A31-8D68-1B21CD50FBFE}" srcOrd="0" destOrd="0" presId="urn:microsoft.com/office/officeart/2005/8/layout/hProcess9"/>
    <dgm:cxn modelId="{5EF590D9-7F2C-47A6-A52F-CA436E02FE36}" type="presParOf" srcId="{69B36229-C754-41CD-AD33-126973C235DE}" destId="{14CBA745-1AAD-4A50-AC9B-D576C566478D}" srcOrd="0" destOrd="0" presId="urn:microsoft.com/office/officeart/2005/8/layout/hProcess9"/>
    <dgm:cxn modelId="{88223D81-A89F-4E1D-9295-C35E74A053B4}" type="presParOf" srcId="{69B36229-C754-41CD-AD33-126973C235DE}" destId="{9C77FB07-7D2B-41B9-92D9-588CA4365019}" srcOrd="1" destOrd="0" presId="urn:microsoft.com/office/officeart/2005/8/layout/hProcess9"/>
    <dgm:cxn modelId="{D035D64A-7D51-4F3D-BEEA-4A84D7B95305}" type="presParOf" srcId="{9C77FB07-7D2B-41B9-92D9-588CA4365019}" destId="{7709953C-6213-46DB-9E90-504B24793899}" srcOrd="0" destOrd="0" presId="urn:microsoft.com/office/officeart/2005/8/layout/hProcess9"/>
    <dgm:cxn modelId="{4D1E5B80-C002-4386-A38D-EDAE809A0648}" type="presParOf" srcId="{9C77FB07-7D2B-41B9-92D9-588CA4365019}" destId="{A28D735C-2622-46A3-9459-48D959E420B1}" srcOrd="1" destOrd="0" presId="urn:microsoft.com/office/officeart/2005/8/layout/hProcess9"/>
    <dgm:cxn modelId="{47E8AAF1-922B-4F56-AE7C-EAA495C85E43}" type="presParOf" srcId="{9C77FB07-7D2B-41B9-92D9-588CA4365019}" destId="{843CDAEB-E08A-49F4-9F31-C0424865429A}" srcOrd="2" destOrd="0" presId="urn:microsoft.com/office/officeart/2005/8/layout/hProcess9"/>
    <dgm:cxn modelId="{36651620-7AB2-48FE-AC0E-398D369F80D0}" type="presParOf" srcId="{9C77FB07-7D2B-41B9-92D9-588CA4365019}" destId="{B36E28C8-3593-4183-A8DD-4DA754A99803}" srcOrd="3" destOrd="0" presId="urn:microsoft.com/office/officeart/2005/8/layout/hProcess9"/>
    <dgm:cxn modelId="{A56881EE-B08A-4E60-B22D-D5F2F2A5E67E}" type="presParOf" srcId="{9C77FB07-7D2B-41B9-92D9-588CA4365019}" destId="{B00E520B-A0A0-4A74-A7D7-4F12347BB235}" srcOrd="4" destOrd="0" presId="urn:microsoft.com/office/officeart/2005/8/layout/hProcess9"/>
    <dgm:cxn modelId="{98AF5908-2C71-48A0-BAF7-1EF3CEB8AD1A}" type="presParOf" srcId="{9C77FB07-7D2B-41B9-92D9-588CA4365019}" destId="{86054D0C-21FD-4AC1-BE5A-B02B5D62139E}" srcOrd="5" destOrd="0" presId="urn:microsoft.com/office/officeart/2005/8/layout/hProcess9"/>
    <dgm:cxn modelId="{F81F9287-2B36-4D3A-A843-58A16E2A31F8}" type="presParOf" srcId="{9C77FB07-7D2B-41B9-92D9-588CA4365019}" destId="{3058AF05-6A87-4A31-8D68-1B21CD50FB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80DD8-7CB7-4C07-B0B7-D6EBD2B82DA4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5C587EC-F09E-486B-9633-1F8DDE001CC3}">
      <dgm:prSet phldrT="[文字]" custT="1"/>
      <dgm:spPr/>
      <dgm:t>
        <a:bodyPr lIns="36000" rIns="36000"/>
        <a:lstStyle/>
        <a:p>
          <a:r>
            <a:rPr lang="zh-TW" altLang="en-US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前言</a:t>
          </a:r>
          <a:endParaRPr lang="zh-TW" altLang="en-US" sz="5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84F3112C-451B-4DFC-B498-54EA2E0E407F}" type="parTrans" cxnId="{93BC6776-ED2F-44DA-9855-A231438E812C}">
      <dgm:prSet/>
      <dgm:spPr/>
      <dgm:t>
        <a:bodyPr/>
        <a:lstStyle/>
        <a:p>
          <a:endParaRPr lang="zh-TW" altLang="en-US"/>
        </a:p>
      </dgm:t>
    </dgm:pt>
    <dgm:pt modelId="{8281781A-A157-44FE-9AA9-F17828C1180B}" type="sibTrans" cxnId="{93BC6776-ED2F-44DA-9855-A231438E812C}">
      <dgm:prSet/>
      <dgm:spPr/>
      <dgm:t>
        <a:bodyPr/>
        <a:lstStyle/>
        <a:p>
          <a:endParaRPr lang="zh-TW" altLang="en-US"/>
        </a:p>
      </dgm:t>
    </dgm:pt>
    <dgm:pt modelId="{2895F234-5422-43EF-9BA8-E059C954AF91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其他重點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13F4A3B-5FB3-45B0-9350-0655D1238E95}" type="parTrans" cxnId="{31577935-5160-4225-88AC-EF6FD1A58761}">
      <dgm:prSet/>
      <dgm:spPr/>
      <dgm:t>
        <a:bodyPr/>
        <a:lstStyle/>
        <a:p>
          <a:endParaRPr lang="zh-TW" altLang="en-US"/>
        </a:p>
      </dgm:t>
    </dgm:pt>
    <dgm:pt modelId="{184B4523-2DFC-4505-A428-2AEA12AC0C01}" type="sibTrans" cxnId="{31577935-5160-4225-88AC-EF6FD1A58761}">
      <dgm:prSet/>
      <dgm:spPr/>
      <dgm:t>
        <a:bodyPr/>
        <a:lstStyle/>
        <a:p>
          <a:endParaRPr lang="zh-TW" altLang="en-US"/>
        </a:p>
      </dgm:t>
    </dgm:pt>
    <dgm:pt modelId="{0C909E3E-2E3E-4F26-BD2F-8117D23B575A}">
      <dgm:prSet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工資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0F8155C1-A54B-4AB2-BE2C-A022F2E8AA7B}" type="parTrans" cxnId="{509922F7-A0A9-4287-9B3C-71E2B67C7049}">
      <dgm:prSet/>
      <dgm:spPr/>
      <dgm:t>
        <a:bodyPr/>
        <a:lstStyle/>
        <a:p>
          <a:endParaRPr lang="zh-TW" altLang="en-US"/>
        </a:p>
      </dgm:t>
    </dgm:pt>
    <dgm:pt modelId="{A82F4370-8E77-435E-9A5B-8FCEE117375B}" type="sibTrans" cxnId="{509922F7-A0A9-4287-9B3C-71E2B67C7049}">
      <dgm:prSet/>
      <dgm:spPr/>
      <dgm:t>
        <a:bodyPr/>
        <a:lstStyle/>
        <a:p>
          <a:endParaRPr lang="zh-TW" altLang="en-US"/>
        </a:p>
      </dgm:t>
    </dgm:pt>
    <dgm:pt modelId="{A4D80ACD-C66F-4E5F-87E3-50D04A430FB6}">
      <dgm:prSet phldrT="[文字]"/>
      <dgm:spPr/>
      <dgm:t>
        <a:bodyPr lIns="36000" rIns="36000"/>
        <a:lstStyle/>
        <a:p>
          <a:r>
            <a:rPr lang="zh-TW" altLang="en-US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工時</a:t>
          </a:r>
          <a:endParaRPr lang="zh-TW" altLang="en-US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EE14CF31-0EAB-4409-8849-3D733386714B}" type="parTrans" cxnId="{C37242D8-C661-4B5D-BFF6-1F20B1A74E35}">
      <dgm:prSet/>
      <dgm:spPr/>
      <dgm:t>
        <a:bodyPr/>
        <a:lstStyle/>
        <a:p>
          <a:endParaRPr lang="zh-TW" altLang="en-US"/>
        </a:p>
      </dgm:t>
    </dgm:pt>
    <dgm:pt modelId="{4661C959-DBB7-4480-B02D-6571C0DE7466}" type="sibTrans" cxnId="{C37242D8-C661-4B5D-BFF6-1F20B1A74E35}">
      <dgm:prSet/>
      <dgm:spPr/>
      <dgm:t>
        <a:bodyPr/>
        <a:lstStyle/>
        <a:p>
          <a:endParaRPr lang="zh-TW" altLang="en-US"/>
        </a:p>
      </dgm:t>
    </dgm:pt>
    <dgm:pt modelId="{69B36229-C754-41CD-AD33-126973C235DE}" type="pres">
      <dgm:prSet presAssocID="{49480DD8-7CB7-4C07-B0B7-D6EBD2B82D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CBA745-1AAD-4A50-AC9B-D576C566478D}" type="pres">
      <dgm:prSet presAssocID="{49480DD8-7CB7-4C07-B0B7-D6EBD2B82DA4}" presName="arrow" presStyleLbl="bgShp" presStyleIdx="0" presStyleCnt="1" custLinFactNeighborX="0"/>
      <dgm:spPr>
        <a:solidFill>
          <a:schemeClr val="accent1">
            <a:lumMod val="40000"/>
            <a:lumOff val="60000"/>
          </a:schemeClr>
        </a:solidFill>
      </dgm:spPr>
    </dgm:pt>
    <dgm:pt modelId="{9C77FB07-7D2B-41B9-92D9-588CA4365019}" type="pres">
      <dgm:prSet presAssocID="{49480DD8-7CB7-4C07-B0B7-D6EBD2B82DA4}" presName="linearProcess" presStyleCnt="0"/>
      <dgm:spPr/>
    </dgm:pt>
    <dgm:pt modelId="{7709953C-6213-46DB-9E90-504B24793899}" type="pres">
      <dgm:prSet presAssocID="{15C587EC-F09E-486B-9633-1F8DDE001CC3}" presName="textNode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D735C-2622-46A3-9459-48D959E420B1}" type="pres">
      <dgm:prSet presAssocID="{8281781A-A157-44FE-9AA9-F17828C1180B}" presName="sibTrans" presStyleCnt="0"/>
      <dgm:spPr/>
    </dgm:pt>
    <dgm:pt modelId="{843CDAEB-E08A-49F4-9F31-C0424865429A}" type="pres">
      <dgm:prSet presAssocID="{A4D80ACD-C66F-4E5F-87E3-50D04A430FB6}" presName="textNode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E28C8-3593-4183-A8DD-4DA754A99803}" type="pres">
      <dgm:prSet presAssocID="{4661C959-DBB7-4480-B02D-6571C0DE7466}" presName="sibTrans" presStyleCnt="0"/>
      <dgm:spPr/>
    </dgm:pt>
    <dgm:pt modelId="{B00E520B-A0A0-4A74-A7D7-4F12347BB235}" type="pres">
      <dgm:prSet presAssocID="{0C909E3E-2E3E-4F26-BD2F-8117D23B575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054D0C-21FD-4AC1-BE5A-B02B5D62139E}" type="pres">
      <dgm:prSet presAssocID="{A82F4370-8E77-435E-9A5B-8FCEE117375B}" presName="sibTrans" presStyleCnt="0"/>
      <dgm:spPr/>
    </dgm:pt>
    <dgm:pt modelId="{3058AF05-6A87-4A31-8D68-1B21CD50FBFE}" type="pres">
      <dgm:prSet presAssocID="{2895F234-5422-43EF-9BA8-E059C954AF9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04B2AAA-2F98-402D-8127-0AF4731C88C6}" type="presOf" srcId="{15C587EC-F09E-486B-9633-1F8DDE001CC3}" destId="{7709953C-6213-46DB-9E90-504B24793899}" srcOrd="0" destOrd="0" presId="urn:microsoft.com/office/officeart/2005/8/layout/hProcess9"/>
    <dgm:cxn modelId="{CF40FBAC-E3A3-4C3F-91E4-1389E8EBDCF7}" type="presOf" srcId="{2895F234-5422-43EF-9BA8-E059C954AF91}" destId="{3058AF05-6A87-4A31-8D68-1B21CD50FBFE}" srcOrd="0" destOrd="0" presId="urn:microsoft.com/office/officeart/2005/8/layout/hProcess9"/>
    <dgm:cxn modelId="{509922F7-A0A9-4287-9B3C-71E2B67C7049}" srcId="{49480DD8-7CB7-4C07-B0B7-D6EBD2B82DA4}" destId="{0C909E3E-2E3E-4F26-BD2F-8117D23B575A}" srcOrd="2" destOrd="0" parTransId="{0F8155C1-A54B-4AB2-BE2C-A022F2E8AA7B}" sibTransId="{A82F4370-8E77-435E-9A5B-8FCEE117375B}"/>
    <dgm:cxn modelId="{BEEFA334-74B9-4B67-8A2C-AF581441C357}" type="presOf" srcId="{49480DD8-7CB7-4C07-B0B7-D6EBD2B82DA4}" destId="{69B36229-C754-41CD-AD33-126973C235DE}" srcOrd="0" destOrd="0" presId="urn:microsoft.com/office/officeart/2005/8/layout/hProcess9"/>
    <dgm:cxn modelId="{31577935-5160-4225-88AC-EF6FD1A58761}" srcId="{49480DD8-7CB7-4C07-B0B7-D6EBD2B82DA4}" destId="{2895F234-5422-43EF-9BA8-E059C954AF91}" srcOrd="3" destOrd="0" parTransId="{C13F4A3B-5FB3-45B0-9350-0655D1238E95}" sibTransId="{184B4523-2DFC-4505-A428-2AEA12AC0C01}"/>
    <dgm:cxn modelId="{93BC6776-ED2F-44DA-9855-A231438E812C}" srcId="{49480DD8-7CB7-4C07-B0B7-D6EBD2B82DA4}" destId="{15C587EC-F09E-486B-9633-1F8DDE001CC3}" srcOrd="0" destOrd="0" parTransId="{84F3112C-451B-4DFC-B498-54EA2E0E407F}" sibTransId="{8281781A-A157-44FE-9AA9-F17828C1180B}"/>
    <dgm:cxn modelId="{1F3DC242-9D47-44F7-98F1-D175A01FF5BD}" type="presOf" srcId="{0C909E3E-2E3E-4F26-BD2F-8117D23B575A}" destId="{B00E520B-A0A0-4A74-A7D7-4F12347BB235}" srcOrd="0" destOrd="0" presId="urn:microsoft.com/office/officeart/2005/8/layout/hProcess9"/>
    <dgm:cxn modelId="{C37242D8-C661-4B5D-BFF6-1F20B1A74E35}" srcId="{49480DD8-7CB7-4C07-B0B7-D6EBD2B82DA4}" destId="{A4D80ACD-C66F-4E5F-87E3-50D04A430FB6}" srcOrd="1" destOrd="0" parTransId="{EE14CF31-0EAB-4409-8849-3D733386714B}" sibTransId="{4661C959-DBB7-4480-B02D-6571C0DE7466}"/>
    <dgm:cxn modelId="{AEB73A77-55A4-4CE0-B76C-6C89A130593D}" type="presOf" srcId="{A4D80ACD-C66F-4E5F-87E3-50D04A430FB6}" destId="{843CDAEB-E08A-49F4-9F31-C0424865429A}" srcOrd="0" destOrd="0" presId="urn:microsoft.com/office/officeart/2005/8/layout/hProcess9"/>
    <dgm:cxn modelId="{53EEF2B3-7837-48A9-ACA8-325E7AE7D27A}" type="presParOf" srcId="{69B36229-C754-41CD-AD33-126973C235DE}" destId="{14CBA745-1AAD-4A50-AC9B-D576C566478D}" srcOrd="0" destOrd="0" presId="urn:microsoft.com/office/officeart/2005/8/layout/hProcess9"/>
    <dgm:cxn modelId="{AB348079-1451-4E99-8AB6-40C2F59A347A}" type="presParOf" srcId="{69B36229-C754-41CD-AD33-126973C235DE}" destId="{9C77FB07-7D2B-41B9-92D9-588CA4365019}" srcOrd="1" destOrd="0" presId="urn:microsoft.com/office/officeart/2005/8/layout/hProcess9"/>
    <dgm:cxn modelId="{9599CC60-8688-4931-B2D7-B3115DFA6CE5}" type="presParOf" srcId="{9C77FB07-7D2B-41B9-92D9-588CA4365019}" destId="{7709953C-6213-46DB-9E90-504B24793899}" srcOrd="0" destOrd="0" presId="urn:microsoft.com/office/officeart/2005/8/layout/hProcess9"/>
    <dgm:cxn modelId="{8999CAED-6F2D-416E-AE6E-177A78CCA911}" type="presParOf" srcId="{9C77FB07-7D2B-41B9-92D9-588CA4365019}" destId="{A28D735C-2622-46A3-9459-48D959E420B1}" srcOrd="1" destOrd="0" presId="urn:microsoft.com/office/officeart/2005/8/layout/hProcess9"/>
    <dgm:cxn modelId="{20019DA7-8ED9-4174-BF70-D5118CC961FB}" type="presParOf" srcId="{9C77FB07-7D2B-41B9-92D9-588CA4365019}" destId="{843CDAEB-E08A-49F4-9F31-C0424865429A}" srcOrd="2" destOrd="0" presId="urn:microsoft.com/office/officeart/2005/8/layout/hProcess9"/>
    <dgm:cxn modelId="{47504AFC-76C7-4704-ACE4-472F951875C6}" type="presParOf" srcId="{9C77FB07-7D2B-41B9-92D9-588CA4365019}" destId="{B36E28C8-3593-4183-A8DD-4DA754A99803}" srcOrd="3" destOrd="0" presId="urn:microsoft.com/office/officeart/2005/8/layout/hProcess9"/>
    <dgm:cxn modelId="{2A180185-177B-4205-975F-CD822BBBD3F3}" type="presParOf" srcId="{9C77FB07-7D2B-41B9-92D9-588CA4365019}" destId="{B00E520B-A0A0-4A74-A7D7-4F12347BB235}" srcOrd="4" destOrd="0" presId="urn:microsoft.com/office/officeart/2005/8/layout/hProcess9"/>
    <dgm:cxn modelId="{30EF7021-27C0-49DA-9725-0ADD94D8321A}" type="presParOf" srcId="{9C77FB07-7D2B-41B9-92D9-588CA4365019}" destId="{86054D0C-21FD-4AC1-BE5A-B02B5D62139E}" srcOrd="5" destOrd="0" presId="urn:microsoft.com/office/officeart/2005/8/layout/hProcess9"/>
    <dgm:cxn modelId="{4E8127B5-1D3B-436C-B79F-0F4A157FF7D1}" type="presParOf" srcId="{9C77FB07-7D2B-41B9-92D9-588CA4365019}" destId="{3058AF05-6A87-4A31-8D68-1B21CD50FB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8ED4B-1640-4A66-9B7B-6E387086EEA3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F42D08B-8C32-4CF8-806B-FC25416E6361}">
      <dgm:prSet phldrT="[文字]"/>
      <dgm:spPr/>
      <dgm:t>
        <a:bodyPr/>
        <a:lstStyle/>
        <a:p>
          <a:pPr algn="ctr"/>
          <a:r>
            <a:rPr lang="zh-TW" altLang="en-US" b="1" dirty="0" smtClean="0">
              <a:solidFill>
                <a:schemeClr val="tx1"/>
              </a:solidFill>
            </a:rPr>
            <a:t>正常工時、延長工時</a:t>
          </a:r>
          <a:endParaRPr lang="zh-TW" altLang="en-US" dirty="0">
            <a:solidFill>
              <a:schemeClr val="tx1"/>
            </a:solidFill>
          </a:endParaRPr>
        </a:p>
      </dgm:t>
    </dgm:pt>
    <dgm:pt modelId="{7BA32BD3-A98B-42E9-9090-7B2834D19D7B}" type="parTrans" cxnId="{ECB1E232-F1C8-4BCB-A927-2254BB0A5101}">
      <dgm:prSet/>
      <dgm:spPr/>
      <dgm:t>
        <a:bodyPr/>
        <a:lstStyle/>
        <a:p>
          <a:endParaRPr lang="zh-TW" altLang="en-US"/>
        </a:p>
      </dgm:t>
    </dgm:pt>
    <dgm:pt modelId="{ECD8E0E6-CE57-4D57-BCC2-B17CCDAD40C0}" type="sibTrans" cxnId="{ECB1E232-F1C8-4BCB-A927-2254BB0A5101}">
      <dgm:prSet/>
      <dgm:spPr/>
      <dgm:t>
        <a:bodyPr/>
        <a:lstStyle/>
        <a:p>
          <a:endParaRPr lang="zh-TW" altLang="en-US"/>
        </a:p>
      </dgm:t>
    </dgm:pt>
    <dgm:pt modelId="{BF335D46-770C-474A-BD39-3879F4F635B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</a:rPr>
            <a:t>休息日、例假日、</a:t>
          </a:r>
          <a:endParaRPr lang="en-US" altLang="zh-TW" b="1" dirty="0" smtClean="0">
            <a:solidFill>
              <a:schemeClr val="tx1"/>
            </a:solidFill>
            <a:latin typeface="+mn-ea"/>
          </a:endParaRPr>
        </a:p>
        <a:p>
          <a:r>
            <a:rPr lang="zh-TW" altLang="en-US" b="1" dirty="0" smtClean="0">
              <a:solidFill>
                <a:schemeClr val="tx1"/>
              </a:solidFill>
              <a:latin typeface="+mn-ea"/>
            </a:rPr>
            <a:t>國定假日、特別休假</a:t>
          </a:r>
          <a:r>
            <a:rPr lang="en-US" altLang="zh-TW" b="1" dirty="0" smtClean="0">
              <a:solidFill>
                <a:schemeClr val="tx1"/>
              </a:solidFill>
              <a:latin typeface="+mn-ea"/>
            </a:rPr>
            <a:t>…</a:t>
          </a:r>
          <a:endParaRPr lang="zh-TW" altLang="en-US" dirty="0">
            <a:solidFill>
              <a:schemeClr val="tx1"/>
            </a:solidFill>
          </a:endParaRPr>
        </a:p>
      </dgm:t>
    </dgm:pt>
    <dgm:pt modelId="{CC49665C-EFDE-4B4E-B353-3AC7B2F71443}" type="parTrans" cxnId="{ED538FA7-2577-468E-8F3F-A2E7D87B7A47}">
      <dgm:prSet/>
      <dgm:spPr/>
      <dgm:t>
        <a:bodyPr/>
        <a:lstStyle/>
        <a:p>
          <a:endParaRPr lang="zh-TW" altLang="en-US"/>
        </a:p>
      </dgm:t>
    </dgm:pt>
    <dgm:pt modelId="{BEBDC6C0-C890-478A-A551-0E66BC7DCDE0}" type="sibTrans" cxnId="{ED538FA7-2577-468E-8F3F-A2E7D87B7A47}">
      <dgm:prSet/>
      <dgm:spPr/>
      <dgm:t>
        <a:bodyPr/>
        <a:lstStyle/>
        <a:p>
          <a:endParaRPr lang="zh-TW" altLang="en-US"/>
        </a:p>
      </dgm:t>
    </dgm:pt>
    <dgm:pt modelId="{58B9E034-97BC-4684-A38E-CB646CA3CB4B}" type="pres">
      <dgm:prSet presAssocID="{A7E8ED4B-1640-4A66-9B7B-6E387086EE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47EC63-F932-4F0A-ADD5-2FE1E963C731}" type="pres">
      <dgm:prSet presAssocID="{EF42D08B-8C32-4CF8-806B-FC25416E6361}" presName="linNode" presStyleCnt="0"/>
      <dgm:spPr/>
    </dgm:pt>
    <dgm:pt modelId="{36D554E9-B93A-4D4F-AE55-AA9FE106569C}" type="pres">
      <dgm:prSet presAssocID="{EF42D08B-8C32-4CF8-806B-FC25416E6361}" presName="parentText" presStyleLbl="node1" presStyleIdx="0" presStyleCnt="2" custScaleX="188246" custLinFactNeighborX="-2" custLinFactNeighborY="142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138921-E138-4394-9D91-D1F40BB05B45}" type="pres">
      <dgm:prSet presAssocID="{ECD8E0E6-CE57-4D57-BCC2-B17CCDAD40C0}" presName="sp" presStyleCnt="0"/>
      <dgm:spPr/>
    </dgm:pt>
    <dgm:pt modelId="{F71CB16B-394F-4E87-B9E3-0D11266BF7A4}" type="pres">
      <dgm:prSet presAssocID="{BF335D46-770C-474A-BD39-3879F4F635BC}" presName="linNode" presStyleCnt="0"/>
      <dgm:spPr/>
    </dgm:pt>
    <dgm:pt modelId="{0463DDB9-72F3-4C42-BB7F-22278177B630}" type="pres">
      <dgm:prSet presAssocID="{BF335D46-770C-474A-BD39-3879F4F635BC}" presName="parentText" presStyleLbl="node1" presStyleIdx="1" presStyleCnt="2" custScaleX="1882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538FA7-2577-468E-8F3F-A2E7D87B7A47}" srcId="{A7E8ED4B-1640-4A66-9B7B-6E387086EEA3}" destId="{BF335D46-770C-474A-BD39-3879F4F635BC}" srcOrd="1" destOrd="0" parTransId="{CC49665C-EFDE-4B4E-B353-3AC7B2F71443}" sibTransId="{BEBDC6C0-C890-478A-A551-0E66BC7DCDE0}"/>
    <dgm:cxn modelId="{365CCF77-D1C6-471C-BE77-C083316AEDA8}" type="presOf" srcId="{EF42D08B-8C32-4CF8-806B-FC25416E6361}" destId="{36D554E9-B93A-4D4F-AE55-AA9FE106569C}" srcOrd="0" destOrd="0" presId="urn:microsoft.com/office/officeart/2005/8/layout/vList5"/>
    <dgm:cxn modelId="{0C55FD38-5925-4F7C-BB96-8033EF414B88}" type="presOf" srcId="{A7E8ED4B-1640-4A66-9B7B-6E387086EEA3}" destId="{58B9E034-97BC-4684-A38E-CB646CA3CB4B}" srcOrd="0" destOrd="0" presId="urn:microsoft.com/office/officeart/2005/8/layout/vList5"/>
    <dgm:cxn modelId="{A917E228-B34A-4938-AA3E-3A8411644841}" type="presOf" srcId="{BF335D46-770C-474A-BD39-3879F4F635BC}" destId="{0463DDB9-72F3-4C42-BB7F-22278177B630}" srcOrd="0" destOrd="0" presId="urn:microsoft.com/office/officeart/2005/8/layout/vList5"/>
    <dgm:cxn modelId="{ECB1E232-F1C8-4BCB-A927-2254BB0A5101}" srcId="{A7E8ED4B-1640-4A66-9B7B-6E387086EEA3}" destId="{EF42D08B-8C32-4CF8-806B-FC25416E6361}" srcOrd="0" destOrd="0" parTransId="{7BA32BD3-A98B-42E9-9090-7B2834D19D7B}" sibTransId="{ECD8E0E6-CE57-4D57-BCC2-B17CCDAD40C0}"/>
    <dgm:cxn modelId="{90486315-557C-429B-9C7A-C2EA9B15F8F5}" type="presParOf" srcId="{58B9E034-97BC-4684-A38E-CB646CA3CB4B}" destId="{FA47EC63-F932-4F0A-ADD5-2FE1E963C731}" srcOrd="0" destOrd="0" presId="urn:microsoft.com/office/officeart/2005/8/layout/vList5"/>
    <dgm:cxn modelId="{498BDC21-5B24-4E4B-947A-88ABDE6C917F}" type="presParOf" srcId="{FA47EC63-F932-4F0A-ADD5-2FE1E963C731}" destId="{36D554E9-B93A-4D4F-AE55-AA9FE106569C}" srcOrd="0" destOrd="0" presId="urn:microsoft.com/office/officeart/2005/8/layout/vList5"/>
    <dgm:cxn modelId="{394E985E-0F61-4319-9944-70CB0C5100C8}" type="presParOf" srcId="{58B9E034-97BC-4684-A38E-CB646CA3CB4B}" destId="{07138921-E138-4394-9D91-D1F40BB05B45}" srcOrd="1" destOrd="0" presId="urn:microsoft.com/office/officeart/2005/8/layout/vList5"/>
    <dgm:cxn modelId="{6C8747A3-16A6-4BA2-808B-7632AE4F0C4F}" type="presParOf" srcId="{58B9E034-97BC-4684-A38E-CB646CA3CB4B}" destId="{F71CB16B-394F-4E87-B9E3-0D11266BF7A4}" srcOrd="2" destOrd="0" presId="urn:microsoft.com/office/officeart/2005/8/layout/vList5"/>
    <dgm:cxn modelId="{C4273FD6-59FB-4111-A292-3DFA0FE638EF}" type="presParOf" srcId="{F71CB16B-394F-4E87-B9E3-0D11266BF7A4}" destId="{0463DDB9-72F3-4C42-BB7F-22278177B63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63275-E28E-4384-AEBE-4F285D1F0E47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3CD0BC0-8E62-4166-90CC-1B9D07AC98A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正常工時</a:t>
          </a:r>
          <a:endParaRPr lang="zh-TW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E75B9-12D6-4F49-A1B6-0F47AA2EC7C9}" type="parTrans" cxnId="{FABE70C1-FBBA-4721-8A4C-1EB59CE000D1}">
      <dgm:prSet/>
      <dgm:spPr/>
      <dgm:t>
        <a:bodyPr/>
        <a:lstStyle/>
        <a:p>
          <a:endParaRPr lang="zh-TW" altLang="en-US"/>
        </a:p>
      </dgm:t>
    </dgm:pt>
    <dgm:pt modelId="{7838ED72-61A6-4ABE-9A33-2E8966C9C17C}" type="sibTrans" cxnId="{FABE70C1-FBBA-4721-8A4C-1EB59CE000D1}">
      <dgm:prSet/>
      <dgm:spPr/>
      <dgm:t>
        <a:bodyPr/>
        <a:lstStyle/>
        <a:p>
          <a:endParaRPr lang="zh-TW" altLang="en-US"/>
        </a:p>
      </dgm:t>
    </dgm:pt>
    <dgm:pt modelId="{349F6507-C81C-464F-B923-48FCE5459BB5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每日不得超過</a:t>
          </a:r>
          <a:r>
            <a:rPr lang="en-US" altLang="zh-TW" sz="2000" u="none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rPr>
            <a:t>8</a:t>
          </a:r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小時</a:t>
          </a:r>
          <a:endParaRPr lang="zh-TW" altLang="en-US" sz="2000" dirty="0"/>
        </a:p>
      </dgm:t>
    </dgm:pt>
    <dgm:pt modelId="{DB266E03-F958-4319-91CE-DB5CB8C217D1}" type="parTrans" cxnId="{6AAD7EE8-071A-4924-B70B-E0A43B126168}">
      <dgm:prSet/>
      <dgm:spPr/>
      <dgm:t>
        <a:bodyPr/>
        <a:lstStyle/>
        <a:p>
          <a:endParaRPr lang="zh-TW" altLang="en-US"/>
        </a:p>
      </dgm:t>
    </dgm:pt>
    <dgm:pt modelId="{013C966E-15C4-4AC2-AA19-1E75E4C671F7}" type="sibTrans" cxnId="{6AAD7EE8-071A-4924-B70B-E0A43B126168}">
      <dgm:prSet/>
      <dgm:spPr/>
      <dgm:t>
        <a:bodyPr/>
        <a:lstStyle/>
        <a:p>
          <a:endParaRPr lang="zh-TW" altLang="en-US"/>
        </a:p>
      </dgm:t>
    </dgm:pt>
    <dgm:pt modelId="{B8EC94CD-741B-41F8-A935-0AE4B118282C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每週不得超過</a:t>
          </a:r>
          <a:r>
            <a:rPr lang="en-US" altLang="zh-TW" sz="2000" u="none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rPr>
            <a:t>40</a:t>
          </a:r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小時</a:t>
          </a:r>
          <a:endParaRPr lang="zh-TW" altLang="en-US" sz="2000" dirty="0"/>
        </a:p>
      </dgm:t>
    </dgm:pt>
    <dgm:pt modelId="{90A7EC3B-A8B3-47B8-ACBA-A486091528DB}" type="parTrans" cxnId="{52C4B478-D90F-4960-A37C-82C0622E72D3}">
      <dgm:prSet/>
      <dgm:spPr/>
      <dgm:t>
        <a:bodyPr/>
        <a:lstStyle/>
        <a:p>
          <a:endParaRPr lang="zh-TW" altLang="en-US"/>
        </a:p>
      </dgm:t>
    </dgm:pt>
    <dgm:pt modelId="{2C62EC35-1BCE-466A-ABA0-7D6FA12A1901}" type="sibTrans" cxnId="{52C4B478-D90F-4960-A37C-82C0622E72D3}">
      <dgm:prSet/>
      <dgm:spPr/>
      <dgm:t>
        <a:bodyPr/>
        <a:lstStyle/>
        <a:p>
          <a:endParaRPr lang="zh-TW" altLang="en-US"/>
        </a:p>
      </dgm:t>
    </dgm:pt>
    <dgm:pt modelId="{161120F8-2B74-4B4A-8F31-0B48895070F1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延長工時</a:t>
          </a:r>
          <a:endParaRPr lang="zh-TW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4192C0-1559-48FF-B693-F66C346F50A5}" type="parTrans" cxnId="{D805F860-BF36-47A3-857F-4D971F543B66}">
      <dgm:prSet/>
      <dgm:spPr/>
      <dgm:t>
        <a:bodyPr/>
        <a:lstStyle/>
        <a:p>
          <a:endParaRPr lang="zh-TW" altLang="en-US"/>
        </a:p>
      </dgm:t>
    </dgm:pt>
    <dgm:pt modelId="{D0F9A335-AE00-443A-8A15-04AB235648E7}" type="sibTrans" cxnId="{D805F860-BF36-47A3-857F-4D971F543B66}">
      <dgm:prSet/>
      <dgm:spPr/>
      <dgm:t>
        <a:bodyPr/>
        <a:lstStyle/>
        <a:p>
          <a:endParaRPr lang="zh-TW" altLang="en-US"/>
        </a:p>
      </dgm:t>
    </dgm:pt>
    <dgm:pt modelId="{F02B5421-31A5-4155-94BF-36D50454EB9F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每日工作時間超過</a:t>
          </a:r>
          <a:r>
            <a:rPr lang="en-US" altLang="zh-TW" sz="2000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rPr>
            <a:t>8</a:t>
          </a:r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小時</a:t>
          </a:r>
          <a:endParaRPr lang="zh-TW" altLang="en-US" sz="2000" dirty="0"/>
        </a:p>
      </dgm:t>
    </dgm:pt>
    <dgm:pt modelId="{47BC596F-493C-40D4-AAA6-8FDFBECC4E92}" type="parTrans" cxnId="{ABB873D5-0950-42D4-ADC3-2BCFE52E4631}">
      <dgm:prSet/>
      <dgm:spPr/>
      <dgm:t>
        <a:bodyPr/>
        <a:lstStyle/>
        <a:p>
          <a:endParaRPr lang="zh-TW" altLang="en-US"/>
        </a:p>
      </dgm:t>
    </dgm:pt>
    <dgm:pt modelId="{C4666C78-6F5A-4330-8155-12D8F81A6632}" type="sibTrans" cxnId="{ABB873D5-0950-42D4-ADC3-2BCFE52E4631}">
      <dgm:prSet/>
      <dgm:spPr/>
      <dgm:t>
        <a:bodyPr/>
        <a:lstStyle/>
        <a:p>
          <a:endParaRPr lang="zh-TW" altLang="en-US"/>
        </a:p>
      </dgm:t>
    </dgm:pt>
    <dgm:pt modelId="{FE20C71C-5362-413F-A8D4-C46837CD49E8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每週工作總時數超過</a:t>
          </a:r>
          <a:r>
            <a:rPr lang="en-US" altLang="zh-TW" sz="2000" u="none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rPr>
            <a:t>40</a:t>
          </a:r>
          <a:r>
            <a:rPr lang="zh-TW" altLang="en-US" sz="2000" dirty="0" smtClean="0">
              <a:latin typeface="+mn-ea"/>
              <a:cs typeface="Arial Unicode MS" panose="020B0604020202020204" pitchFamily="34" charset="-120"/>
            </a:rPr>
            <a:t>小時</a:t>
          </a:r>
          <a:endParaRPr lang="zh-TW" altLang="en-US" sz="2000" dirty="0"/>
        </a:p>
      </dgm:t>
    </dgm:pt>
    <dgm:pt modelId="{811CC8F0-2F44-4CF4-9080-24E1B5BC3415}" type="parTrans" cxnId="{3E13ABE7-FB89-4A29-98EF-333E7A948B36}">
      <dgm:prSet/>
      <dgm:spPr/>
      <dgm:t>
        <a:bodyPr/>
        <a:lstStyle/>
        <a:p>
          <a:endParaRPr lang="zh-TW" altLang="en-US"/>
        </a:p>
      </dgm:t>
    </dgm:pt>
    <dgm:pt modelId="{1864C9B4-D0C3-4721-94CC-11C0F99B11B5}" type="sibTrans" cxnId="{3E13ABE7-FB89-4A29-98EF-333E7A948B36}">
      <dgm:prSet/>
      <dgm:spPr/>
      <dgm:t>
        <a:bodyPr/>
        <a:lstStyle/>
        <a:p>
          <a:endParaRPr lang="zh-TW" altLang="en-US"/>
        </a:p>
      </dgm:t>
    </dgm:pt>
    <dgm:pt modelId="{CA862D51-594D-4D81-93BB-F89C3CF9F60B}">
      <dgm:prSet phldrT="[文字]" custT="1"/>
      <dgm:spPr/>
      <dgm:t>
        <a:bodyPr/>
        <a:lstStyle/>
        <a:p>
          <a:r>
            <a:rPr lang="zh-TW" altLang="en-US" sz="2000" dirty="0" smtClean="0"/>
            <a:t>徵得勞工同意於</a:t>
          </a:r>
          <a:r>
            <a:rPr lang="zh-TW" altLang="en-US" sz="2000" u="none" dirty="0" smtClean="0">
              <a:solidFill>
                <a:srgbClr val="FF0000"/>
              </a:solidFill>
            </a:rPr>
            <a:t>休息日</a:t>
          </a:r>
          <a:r>
            <a:rPr lang="zh-TW" altLang="en-US" sz="2000" dirty="0" smtClean="0"/>
            <a:t>工作之時間</a:t>
          </a:r>
          <a:endParaRPr lang="zh-TW" altLang="en-US" sz="2000" dirty="0"/>
        </a:p>
      </dgm:t>
    </dgm:pt>
    <dgm:pt modelId="{208C5884-6F5F-475E-8C97-434C457EE1BE}" type="parTrans" cxnId="{A1AB708E-669A-468E-BF6C-66D38F798248}">
      <dgm:prSet/>
      <dgm:spPr/>
      <dgm:t>
        <a:bodyPr/>
        <a:lstStyle/>
        <a:p>
          <a:endParaRPr lang="zh-TW" altLang="en-US"/>
        </a:p>
      </dgm:t>
    </dgm:pt>
    <dgm:pt modelId="{7E29DC4D-5AA9-48D8-9BB5-385C1D961620}" type="sibTrans" cxnId="{A1AB708E-669A-468E-BF6C-66D38F798248}">
      <dgm:prSet/>
      <dgm:spPr/>
      <dgm:t>
        <a:bodyPr/>
        <a:lstStyle/>
        <a:p>
          <a:endParaRPr lang="zh-TW" altLang="en-US"/>
        </a:p>
      </dgm:t>
    </dgm:pt>
    <dgm:pt modelId="{0DCF975D-29B6-4FB5-BE46-2A991B580A9E}">
      <dgm:prSet phldrT="[文字]" custT="1"/>
      <dgm:spPr/>
      <dgm:t>
        <a:bodyPr/>
        <a:lstStyle/>
        <a:p>
          <a:r>
            <a:rPr lang="zh-TW" altLang="en-US" sz="2000" dirty="0" smtClean="0"/>
            <a:t>適用且採用變形工時者依各該規定</a:t>
          </a:r>
          <a:endParaRPr lang="zh-TW" altLang="en-US" sz="2000" dirty="0"/>
        </a:p>
      </dgm:t>
    </dgm:pt>
    <dgm:pt modelId="{A44B43A6-6ABD-4ECF-A986-967F0395DA99}" type="parTrans" cxnId="{2813511F-34AF-4891-9FBD-261260304822}">
      <dgm:prSet/>
      <dgm:spPr/>
      <dgm:t>
        <a:bodyPr/>
        <a:lstStyle/>
        <a:p>
          <a:endParaRPr lang="zh-TW" altLang="en-US"/>
        </a:p>
      </dgm:t>
    </dgm:pt>
    <dgm:pt modelId="{5CBD4251-CB16-4098-96B6-A1676E1B455F}" type="sibTrans" cxnId="{2813511F-34AF-4891-9FBD-261260304822}">
      <dgm:prSet/>
      <dgm:spPr/>
      <dgm:t>
        <a:bodyPr/>
        <a:lstStyle/>
        <a:p>
          <a:endParaRPr lang="zh-TW" altLang="en-US"/>
        </a:p>
      </dgm:t>
    </dgm:pt>
    <dgm:pt modelId="{13E69E59-1932-4050-AB40-2A9260743D72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</a:rPr>
            <a:t>超過</a:t>
          </a:r>
          <a:r>
            <a:rPr lang="zh-TW" altLang="en-US" sz="2000" dirty="0" smtClean="0">
              <a:solidFill>
                <a:srgbClr val="FF0000"/>
              </a:solidFill>
            </a:rPr>
            <a:t>變形正常工時</a:t>
          </a:r>
          <a:r>
            <a:rPr lang="zh-TW" altLang="en-US" sz="2000" dirty="0" smtClean="0">
              <a:solidFill>
                <a:schemeClr val="tx1"/>
              </a:solidFill>
            </a:rPr>
            <a:t>後之工時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86A1A45D-0A2C-498A-BD77-6C8BF21642B5}" type="parTrans" cxnId="{13F8862C-9283-4586-9385-F11B1398CC6C}">
      <dgm:prSet/>
      <dgm:spPr/>
      <dgm:t>
        <a:bodyPr/>
        <a:lstStyle/>
        <a:p>
          <a:endParaRPr lang="zh-TW" altLang="en-US"/>
        </a:p>
      </dgm:t>
    </dgm:pt>
    <dgm:pt modelId="{304B9F3C-D5FD-4749-9BDD-2B12255181A8}" type="sibTrans" cxnId="{13F8862C-9283-4586-9385-F11B1398CC6C}">
      <dgm:prSet/>
      <dgm:spPr/>
      <dgm:t>
        <a:bodyPr/>
        <a:lstStyle/>
        <a:p>
          <a:endParaRPr lang="zh-TW" altLang="en-US"/>
        </a:p>
      </dgm:t>
    </dgm:pt>
    <dgm:pt modelId="{D1CFB3C8-3F4D-4DE7-A1D3-5090E22254F9}" type="pres">
      <dgm:prSet presAssocID="{B7163275-E28E-4384-AEBE-4F285D1F0E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50E4E4-2DA3-4CF2-848D-C9DABE24794B}" type="pres">
      <dgm:prSet presAssocID="{D3CD0BC0-8E62-4166-90CC-1B9D07AC98A9}" presName="linNode" presStyleCnt="0"/>
      <dgm:spPr/>
    </dgm:pt>
    <dgm:pt modelId="{D456DED8-FA1E-4CA4-839D-A08470FEF678}" type="pres">
      <dgm:prSet presAssocID="{D3CD0BC0-8E62-4166-90CC-1B9D07AC98A9}" presName="parentText" presStyleLbl="node1" presStyleIdx="0" presStyleCnt="2" custScaleX="71072" custScaleY="31960" custLinFactNeighborX="374" custLinFactNeighborY="228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D99A14-7468-4329-A704-CE4F08A6B17C}" type="pres">
      <dgm:prSet presAssocID="{D3CD0BC0-8E62-4166-90CC-1B9D07AC98A9}" presName="descendantText" presStyleLbl="alignAccFollowNode1" presStyleIdx="0" presStyleCnt="2" custScaleX="108044" custScaleY="43474" custLinFactNeighborY="2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F2E34B-7233-4CE5-8481-E8F70D9010CE}" type="pres">
      <dgm:prSet presAssocID="{7838ED72-61A6-4ABE-9A33-2E8966C9C17C}" presName="sp" presStyleCnt="0"/>
      <dgm:spPr/>
    </dgm:pt>
    <dgm:pt modelId="{BB6974F9-E67C-4CA2-9FC8-3A4A141D52F7}" type="pres">
      <dgm:prSet presAssocID="{161120F8-2B74-4B4A-8F31-0B48895070F1}" presName="linNode" presStyleCnt="0"/>
      <dgm:spPr/>
    </dgm:pt>
    <dgm:pt modelId="{DCE0EED8-54C6-4D54-ACB8-6FE64FAF8904}" type="pres">
      <dgm:prSet presAssocID="{161120F8-2B74-4B4A-8F31-0B48895070F1}" presName="parentText" presStyleLbl="node1" presStyleIdx="1" presStyleCnt="2" custScaleX="70706" custScaleY="4211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BB871-D4EF-4D3B-A1E0-1FD592B4E629}" type="pres">
      <dgm:prSet presAssocID="{161120F8-2B74-4B4A-8F31-0B48895070F1}" presName="descendantText" presStyleLbl="alignAccFollowNode1" presStyleIdx="1" presStyleCnt="2" custScaleX="108462" custScaleY="526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3F2B03-02E2-4773-8772-CAB35E46C0F2}" type="presOf" srcId="{13E69E59-1932-4050-AB40-2A9260743D72}" destId="{731BB871-D4EF-4D3B-A1E0-1FD592B4E629}" srcOrd="0" destOrd="2" presId="urn:microsoft.com/office/officeart/2005/8/layout/vList5"/>
    <dgm:cxn modelId="{A1AB708E-669A-468E-BF6C-66D38F798248}" srcId="{161120F8-2B74-4B4A-8F31-0B48895070F1}" destId="{CA862D51-594D-4D81-93BB-F89C3CF9F60B}" srcOrd="3" destOrd="0" parTransId="{208C5884-6F5F-475E-8C97-434C457EE1BE}" sibTransId="{7E29DC4D-5AA9-48D8-9BB5-385C1D961620}"/>
    <dgm:cxn modelId="{17A70731-F022-4670-8626-33297435A6D2}" type="presOf" srcId="{B7163275-E28E-4384-AEBE-4F285D1F0E47}" destId="{D1CFB3C8-3F4D-4DE7-A1D3-5090E22254F9}" srcOrd="0" destOrd="0" presId="urn:microsoft.com/office/officeart/2005/8/layout/vList5"/>
    <dgm:cxn modelId="{4077A095-55A9-4456-AF77-45C633D4A951}" type="presOf" srcId="{B8EC94CD-741B-41F8-A935-0AE4B118282C}" destId="{6BD99A14-7468-4329-A704-CE4F08A6B17C}" srcOrd="0" destOrd="1" presId="urn:microsoft.com/office/officeart/2005/8/layout/vList5"/>
    <dgm:cxn modelId="{2813511F-34AF-4891-9FBD-261260304822}" srcId="{D3CD0BC0-8E62-4166-90CC-1B9D07AC98A9}" destId="{0DCF975D-29B6-4FB5-BE46-2A991B580A9E}" srcOrd="2" destOrd="0" parTransId="{A44B43A6-6ABD-4ECF-A986-967F0395DA99}" sibTransId="{5CBD4251-CB16-4098-96B6-A1676E1B455F}"/>
    <dgm:cxn modelId="{13F8862C-9283-4586-9385-F11B1398CC6C}" srcId="{161120F8-2B74-4B4A-8F31-0B48895070F1}" destId="{13E69E59-1932-4050-AB40-2A9260743D72}" srcOrd="2" destOrd="0" parTransId="{86A1A45D-0A2C-498A-BD77-6C8BF21642B5}" sibTransId="{304B9F3C-D5FD-4749-9BDD-2B12255181A8}"/>
    <dgm:cxn modelId="{3C54C24B-00E0-498D-B6E5-6050C26AC6EB}" type="presOf" srcId="{349F6507-C81C-464F-B923-48FCE5459BB5}" destId="{6BD99A14-7468-4329-A704-CE4F08A6B17C}" srcOrd="0" destOrd="0" presId="urn:microsoft.com/office/officeart/2005/8/layout/vList5"/>
    <dgm:cxn modelId="{52C4B478-D90F-4960-A37C-82C0622E72D3}" srcId="{D3CD0BC0-8E62-4166-90CC-1B9D07AC98A9}" destId="{B8EC94CD-741B-41F8-A935-0AE4B118282C}" srcOrd="1" destOrd="0" parTransId="{90A7EC3B-A8B3-47B8-ACBA-A486091528DB}" sibTransId="{2C62EC35-1BCE-466A-ABA0-7D6FA12A1901}"/>
    <dgm:cxn modelId="{5D6970DF-48FA-48B6-A488-73001618F825}" type="presOf" srcId="{CA862D51-594D-4D81-93BB-F89C3CF9F60B}" destId="{731BB871-D4EF-4D3B-A1E0-1FD592B4E629}" srcOrd="0" destOrd="3" presId="urn:microsoft.com/office/officeart/2005/8/layout/vList5"/>
    <dgm:cxn modelId="{5045DF8D-A1E1-4A68-971A-90B59A75290A}" type="presOf" srcId="{FE20C71C-5362-413F-A8D4-C46837CD49E8}" destId="{731BB871-D4EF-4D3B-A1E0-1FD592B4E629}" srcOrd="0" destOrd="1" presId="urn:microsoft.com/office/officeart/2005/8/layout/vList5"/>
    <dgm:cxn modelId="{FABE70C1-FBBA-4721-8A4C-1EB59CE000D1}" srcId="{B7163275-E28E-4384-AEBE-4F285D1F0E47}" destId="{D3CD0BC0-8E62-4166-90CC-1B9D07AC98A9}" srcOrd="0" destOrd="0" parTransId="{4D7E75B9-12D6-4F49-A1B6-0F47AA2EC7C9}" sibTransId="{7838ED72-61A6-4ABE-9A33-2E8966C9C17C}"/>
    <dgm:cxn modelId="{D488935C-4821-4C14-953A-68CB14A1414F}" type="presOf" srcId="{F02B5421-31A5-4155-94BF-36D50454EB9F}" destId="{731BB871-D4EF-4D3B-A1E0-1FD592B4E629}" srcOrd="0" destOrd="0" presId="urn:microsoft.com/office/officeart/2005/8/layout/vList5"/>
    <dgm:cxn modelId="{3E13ABE7-FB89-4A29-98EF-333E7A948B36}" srcId="{161120F8-2B74-4B4A-8F31-0B48895070F1}" destId="{FE20C71C-5362-413F-A8D4-C46837CD49E8}" srcOrd="1" destOrd="0" parTransId="{811CC8F0-2F44-4CF4-9080-24E1B5BC3415}" sibTransId="{1864C9B4-D0C3-4721-94CC-11C0F99B11B5}"/>
    <dgm:cxn modelId="{0D784462-4AA0-4C00-98D2-1F93B381087B}" type="presOf" srcId="{D3CD0BC0-8E62-4166-90CC-1B9D07AC98A9}" destId="{D456DED8-FA1E-4CA4-839D-A08470FEF678}" srcOrd="0" destOrd="0" presId="urn:microsoft.com/office/officeart/2005/8/layout/vList5"/>
    <dgm:cxn modelId="{6AAD7EE8-071A-4924-B70B-E0A43B126168}" srcId="{D3CD0BC0-8E62-4166-90CC-1B9D07AC98A9}" destId="{349F6507-C81C-464F-B923-48FCE5459BB5}" srcOrd="0" destOrd="0" parTransId="{DB266E03-F958-4319-91CE-DB5CB8C217D1}" sibTransId="{013C966E-15C4-4AC2-AA19-1E75E4C671F7}"/>
    <dgm:cxn modelId="{ABB873D5-0950-42D4-ADC3-2BCFE52E4631}" srcId="{161120F8-2B74-4B4A-8F31-0B48895070F1}" destId="{F02B5421-31A5-4155-94BF-36D50454EB9F}" srcOrd="0" destOrd="0" parTransId="{47BC596F-493C-40D4-AAA6-8FDFBECC4E92}" sibTransId="{C4666C78-6F5A-4330-8155-12D8F81A6632}"/>
    <dgm:cxn modelId="{A6CCDE5D-67E2-4941-BD63-2AD0BA6840FF}" type="presOf" srcId="{161120F8-2B74-4B4A-8F31-0B48895070F1}" destId="{DCE0EED8-54C6-4D54-ACB8-6FE64FAF8904}" srcOrd="0" destOrd="0" presId="urn:microsoft.com/office/officeart/2005/8/layout/vList5"/>
    <dgm:cxn modelId="{6F47450A-7EBB-45DD-AB1D-AA01F4451C31}" type="presOf" srcId="{0DCF975D-29B6-4FB5-BE46-2A991B580A9E}" destId="{6BD99A14-7468-4329-A704-CE4F08A6B17C}" srcOrd="0" destOrd="2" presId="urn:microsoft.com/office/officeart/2005/8/layout/vList5"/>
    <dgm:cxn modelId="{D805F860-BF36-47A3-857F-4D971F543B66}" srcId="{B7163275-E28E-4384-AEBE-4F285D1F0E47}" destId="{161120F8-2B74-4B4A-8F31-0B48895070F1}" srcOrd="1" destOrd="0" parTransId="{704192C0-1559-48FF-B693-F66C346F50A5}" sibTransId="{D0F9A335-AE00-443A-8A15-04AB235648E7}"/>
    <dgm:cxn modelId="{A5D3CD7C-A908-4E42-87D8-F2976DD21803}" type="presParOf" srcId="{D1CFB3C8-3F4D-4DE7-A1D3-5090E22254F9}" destId="{F250E4E4-2DA3-4CF2-848D-C9DABE24794B}" srcOrd="0" destOrd="0" presId="urn:microsoft.com/office/officeart/2005/8/layout/vList5"/>
    <dgm:cxn modelId="{C3D5718D-E7F4-4616-B46C-692DE1907FCF}" type="presParOf" srcId="{F250E4E4-2DA3-4CF2-848D-C9DABE24794B}" destId="{D456DED8-FA1E-4CA4-839D-A08470FEF678}" srcOrd="0" destOrd="0" presId="urn:microsoft.com/office/officeart/2005/8/layout/vList5"/>
    <dgm:cxn modelId="{862BFE84-9341-498D-BA1E-D6AAFD00D18A}" type="presParOf" srcId="{F250E4E4-2DA3-4CF2-848D-C9DABE24794B}" destId="{6BD99A14-7468-4329-A704-CE4F08A6B17C}" srcOrd="1" destOrd="0" presId="urn:microsoft.com/office/officeart/2005/8/layout/vList5"/>
    <dgm:cxn modelId="{9879E853-A4BF-4ECE-8CE2-6E1C4E9C78E6}" type="presParOf" srcId="{D1CFB3C8-3F4D-4DE7-A1D3-5090E22254F9}" destId="{7DF2E34B-7233-4CE5-8481-E8F70D9010CE}" srcOrd="1" destOrd="0" presId="urn:microsoft.com/office/officeart/2005/8/layout/vList5"/>
    <dgm:cxn modelId="{C2BCF091-3BAF-4FF1-BCC3-786B600E4894}" type="presParOf" srcId="{D1CFB3C8-3F4D-4DE7-A1D3-5090E22254F9}" destId="{BB6974F9-E67C-4CA2-9FC8-3A4A141D52F7}" srcOrd="2" destOrd="0" presId="urn:microsoft.com/office/officeart/2005/8/layout/vList5"/>
    <dgm:cxn modelId="{1080BB55-EE85-4AB8-A39C-20C3133DF389}" type="presParOf" srcId="{BB6974F9-E67C-4CA2-9FC8-3A4A141D52F7}" destId="{DCE0EED8-54C6-4D54-ACB8-6FE64FAF8904}" srcOrd="0" destOrd="0" presId="urn:microsoft.com/office/officeart/2005/8/layout/vList5"/>
    <dgm:cxn modelId="{D2A9C741-D2B3-4C06-8C19-3150C27DFC79}" type="presParOf" srcId="{BB6974F9-E67C-4CA2-9FC8-3A4A141D52F7}" destId="{731BB871-D4EF-4D3B-A1E0-1FD592B4E6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80DD8-7CB7-4C07-B0B7-D6EBD2B82DA4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5C587EC-F09E-486B-9633-1F8DDE001CC3}">
      <dgm:prSet phldrT="[文字]" custT="1"/>
      <dgm:spPr/>
      <dgm:t>
        <a:bodyPr lIns="36000" rIns="36000"/>
        <a:lstStyle/>
        <a:p>
          <a:r>
            <a:rPr lang="zh-TW" altLang="en-US" sz="5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前言</a:t>
          </a:r>
          <a:endParaRPr lang="zh-TW" altLang="en-US" sz="5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84F3112C-451B-4DFC-B498-54EA2E0E407F}" type="par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8281781A-A157-44FE-9AA9-F17828C1180B}" type="sibTrans" cxnId="{93BC6776-ED2F-44DA-9855-A231438E812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895F234-5422-43EF-9BA8-E059C954AF91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其他重點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C13F4A3B-5FB3-45B0-9350-0655D1238E95}" type="par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184B4523-2DFC-4505-A428-2AEA12AC0C01}" type="sibTrans" cxnId="{31577935-5160-4225-88AC-EF6FD1A5876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C909E3E-2E3E-4F26-BD2F-8117D23B575A}">
      <dgm:prSet/>
      <dgm:spPr/>
      <dgm:t>
        <a:bodyPr/>
        <a:lstStyle/>
        <a:p>
          <a:r>
            <a:rPr lang="zh-TW" altLang="en-US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工資</a:t>
          </a:r>
          <a:endParaRPr lang="zh-TW" altLang="en-US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F8155C1-A54B-4AB2-BE2C-A022F2E8AA7B}" type="par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82F4370-8E77-435E-9A5B-8FCEE117375B}" type="sibTrans" cxnId="{509922F7-A0A9-4287-9B3C-71E2B67C704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A4D80ACD-C66F-4E5F-87E3-50D04A430FB6}">
      <dgm:prSet phldrT="[文字]"/>
      <dgm:spPr/>
      <dgm:t>
        <a:bodyPr lIns="36000" rIns="36000"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工時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EE14CF31-0EAB-4409-8849-3D733386714B}" type="par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4661C959-DBB7-4480-B02D-6571C0DE7466}" type="sibTrans" cxnId="{C37242D8-C661-4B5D-BFF6-1F20B1A74E35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9B36229-C754-41CD-AD33-126973C235DE}" type="pres">
      <dgm:prSet presAssocID="{49480DD8-7CB7-4C07-B0B7-D6EBD2B82DA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CBA745-1AAD-4A50-AC9B-D576C566478D}" type="pres">
      <dgm:prSet presAssocID="{49480DD8-7CB7-4C07-B0B7-D6EBD2B82DA4}" presName="arrow" presStyleLbl="bgShp" presStyleIdx="0" presStyleCnt="1" custLinFactNeighborX="0"/>
      <dgm:spPr>
        <a:solidFill>
          <a:schemeClr val="accent1">
            <a:lumMod val="40000"/>
            <a:lumOff val="60000"/>
          </a:schemeClr>
        </a:solidFill>
      </dgm:spPr>
    </dgm:pt>
    <dgm:pt modelId="{9C77FB07-7D2B-41B9-92D9-588CA4365019}" type="pres">
      <dgm:prSet presAssocID="{49480DD8-7CB7-4C07-B0B7-D6EBD2B82DA4}" presName="linearProcess" presStyleCnt="0"/>
      <dgm:spPr/>
    </dgm:pt>
    <dgm:pt modelId="{7709953C-6213-46DB-9E90-504B24793899}" type="pres">
      <dgm:prSet presAssocID="{15C587EC-F09E-486B-9633-1F8DDE001CC3}" presName="textNode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D735C-2622-46A3-9459-48D959E420B1}" type="pres">
      <dgm:prSet presAssocID="{8281781A-A157-44FE-9AA9-F17828C1180B}" presName="sibTrans" presStyleCnt="0"/>
      <dgm:spPr/>
    </dgm:pt>
    <dgm:pt modelId="{843CDAEB-E08A-49F4-9F31-C0424865429A}" type="pres">
      <dgm:prSet presAssocID="{A4D80ACD-C66F-4E5F-87E3-50D04A430FB6}" presName="textNode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6E28C8-3593-4183-A8DD-4DA754A99803}" type="pres">
      <dgm:prSet presAssocID="{4661C959-DBB7-4480-B02D-6571C0DE7466}" presName="sibTrans" presStyleCnt="0"/>
      <dgm:spPr/>
    </dgm:pt>
    <dgm:pt modelId="{B00E520B-A0A0-4A74-A7D7-4F12347BB235}" type="pres">
      <dgm:prSet presAssocID="{0C909E3E-2E3E-4F26-BD2F-8117D23B575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054D0C-21FD-4AC1-BE5A-B02B5D62139E}" type="pres">
      <dgm:prSet presAssocID="{A82F4370-8E77-435E-9A5B-8FCEE117375B}" presName="sibTrans" presStyleCnt="0"/>
      <dgm:spPr/>
    </dgm:pt>
    <dgm:pt modelId="{3058AF05-6A87-4A31-8D68-1B21CD50FBFE}" type="pres">
      <dgm:prSet presAssocID="{2895F234-5422-43EF-9BA8-E059C954AF9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959BC3-841C-40B2-84C4-886EF4399641}" type="presOf" srcId="{0C909E3E-2E3E-4F26-BD2F-8117D23B575A}" destId="{B00E520B-A0A0-4A74-A7D7-4F12347BB235}" srcOrd="0" destOrd="0" presId="urn:microsoft.com/office/officeart/2005/8/layout/hProcess9"/>
    <dgm:cxn modelId="{A51922A6-8713-4A7D-BF38-76AC1EAC40BD}" type="presOf" srcId="{15C587EC-F09E-486B-9633-1F8DDE001CC3}" destId="{7709953C-6213-46DB-9E90-504B24793899}" srcOrd="0" destOrd="0" presId="urn:microsoft.com/office/officeart/2005/8/layout/hProcess9"/>
    <dgm:cxn modelId="{AF01471D-A7C5-4183-A6E2-09E5D901C91A}" type="presOf" srcId="{2895F234-5422-43EF-9BA8-E059C954AF91}" destId="{3058AF05-6A87-4A31-8D68-1B21CD50FBFE}" srcOrd="0" destOrd="0" presId="urn:microsoft.com/office/officeart/2005/8/layout/hProcess9"/>
    <dgm:cxn modelId="{537B1927-E120-4EC5-ADEF-3B740A12E797}" type="presOf" srcId="{A4D80ACD-C66F-4E5F-87E3-50D04A430FB6}" destId="{843CDAEB-E08A-49F4-9F31-C0424865429A}" srcOrd="0" destOrd="0" presId="urn:microsoft.com/office/officeart/2005/8/layout/hProcess9"/>
    <dgm:cxn modelId="{01CF27EA-6C44-4906-BEB9-7F48F16CC867}" type="presOf" srcId="{49480DD8-7CB7-4C07-B0B7-D6EBD2B82DA4}" destId="{69B36229-C754-41CD-AD33-126973C235DE}" srcOrd="0" destOrd="0" presId="urn:microsoft.com/office/officeart/2005/8/layout/hProcess9"/>
    <dgm:cxn modelId="{509922F7-A0A9-4287-9B3C-71E2B67C7049}" srcId="{49480DD8-7CB7-4C07-B0B7-D6EBD2B82DA4}" destId="{0C909E3E-2E3E-4F26-BD2F-8117D23B575A}" srcOrd="2" destOrd="0" parTransId="{0F8155C1-A54B-4AB2-BE2C-A022F2E8AA7B}" sibTransId="{A82F4370-8E77-435E-9A5B-8FCEE117375B}"/>
    <dgm:cxn modelId="{93BC6776-ED2F-44DA-9855-A231438E812C}" srcId="{49480DD8-7CB7-4C07-B0B7-D6EBD2B82DA4}" destId="{15C587EC-F09E-486B-9633-1F8DDE001CC3}" srcOrd="0" destOrd="0" parTransId="{84F3112C-451B-4DFC-B498-54EA2E0E407F}" sibTransId="{8281781A-A157-44FE-9AA9-F17828C1180B}"/>
    <dgm:cxn modelId="{31577935-5160-4225-88AC-EF6FD1A58761}" srcId="{49480DD8-7CB7-4C07-B0B7-D6EBD2B82DA4}" destId="{2895F234-5422-43EF-9BA8-E059C954AF91}" srcOrd="3" destOrd="0" parTransId="{C13F4A3B-5FB3-45B0-9350-0655D1238E95}" sibTransId="{184B4523-2DFC-4505-A428-2AEA12AC0C01}"/>
    <dgm:cxn modelId="{C37242D8-C661-4B5D-BFF6-1F20B1A74E35}" srcId="{49480DD8-7CB7-4C07-B0B7-D6EBD2B82DA4}" destId="{A4D80ACD-C66F-4E5F-87E3-50D04A430FB6}" srcOrd="1" destOrd="0" parTransId="{EE14CF31-0EAB-4409-8849-3D733386714B}" sibTransId="{4661C959-DBB7-4480-B02D-6571C0DE7466}"/>
    <dgm:cxn modelId="{ECB7F2FC-33BA-4541-8C7F-8078F6D701D6}" type="presParOf" srcId="{69B36229-C754-41CD-AD33-126973C235DE}" destId="{14CBA745-1AAD-4A50-AC9B-D576C566478D}" srcOrd="0" destOrd="0" presId="urn:microsoft.com/office/officeart/2005/8/layout/hProcess9"/>
    <dgm:cxn modelId="{53EC45A7-3F6A-4772-992A-E42ADCEF1B6D}" type="presParOf" srcId="{69B36229-C754-41CD-AD33-126973C235DE}" destId="{9C77FB07-7D2B-41B9-92D9-588CA4365019}" srcOrd="1" destOrd="0" presId="urn:microsoft.com/office/officeart/2005/8/layout/hProcess9"/>
    <dgm:cxn modelId="{D4ABB034-6100-46D6-878F-CD4AABAD0B59}" type="presParOf" srcId="{9C77FB07-7D2B-41B9-92D9-588CA4365019}" destId="{7709953C-6213-46DB-9E90-504B24793899}" srcOrd="0" destOrd="0" presId="urn:microsoft.com/office/officeart/2005/8/layout/hProcess9"/>
    <dgm:cxn modelId="{118569E3-64EC-4E47-B4C1-8138150BC9C1}" type="presParOf" srcId="{9C77FB07-7D2B-41B9-92D9-588CA4365019}" destId="{A28D735C-2622-46A3-9459-48D959E420B1}" srcOrd="1" destOrd="0" presId="urn:microsoft.com/office/officeart/2005/8/layout/hProcess9"/>
    <dgm:cxn modelId="{A312EA47-EF4F-4119-9F67-00CC5ED75BEB}" type="presParOf" srcId="{9C77FB07-7D2B-41B9-92D9-588CA4365019}" destId="{843CDAEB-E08A-49F4-9F31-C0424865429A}" srcOrd="2" destOrd="0" presId="urn:microsoft.com/office/officeart/2005/8/layout/hProcess9"/>
    <dgm:cxn modelId="{20833A71-E3DD-41C1-927C-3211A3D4BF85}" type="presParOf" srcId="{9C77FB07-7D2B-41B9-92D9-588CA4365019}" destId="{B36E28C8-3593-4183-A8DD-4DA754A99803}" srcOrd="3" destOrd="0" presId="urn:microsoft.com/office/officeart/2005/8/layout/hProcess9"/>
    <dgm:cxn modelId="{D8BD8F75-6312-4F1A-AF9F-FFEA92DB258F}" type="presParOf" srcId="{9C77FB07-7D2B-41B9-92D9-588CA4365019}" destId="{B00E520B-A0A0-4A74-A7D7-4F12347BB235}" srcOrd="4" destOrd="0" presId="urn:microsoft.com/office/officeart/2005/8/layout/hProcess9"/>
    <dgm:cxn modelId="{11800253-15C9-4A2F-A754-8E4EE516E7FE}" type="presParOf" srcId="{9C77FB07-7D2B-41B9-92D9-588CA4365019}" destId="{86054D0C-21FD-4AC1-BE5A-B02B5D62139E}" srcOrd="5" destOrd="0" presId="urn:microsoft.com/office/officeart/2005/8/layout/hProcess9"/>
    <dgm:cxn modelId="{080CAC28-C4E0-4BFE-9ADD-268135B13733}" type="presParOf" srcId="{9C77FB07-7D2B-41B9-92D9-588CA4365019}" destId="{3058AF05-6A87-4A31-8D68-1B21CD50FB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7A3E5F-608B-484F-B0EE-2668F5B7DBC1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</dgm:pt>
    <dgm:pt modelId="{366299BE-4DB5-437B-A247-553DB96D788E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因工作獲得</a:t>
          </a:r>
          <a:r>
            <a:rPr lang="en-US" alt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（含固定、非固定）</a:t>
          </a:r>
          <a:endParaRPr lang="zh-TW" altLang="en-US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C4AA8A-CC72-4DA1-AF73-4DF2FAB947A7}" type="parTrans" cxnId="{C8AE90B5-F54D-47BF-BE48-15D101CD48CB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08AB51-201C-4181-B7E6-346EFDE9F92B}" type="sibTrans" cxnId="{C8AE90B5-F54D-47BF-BE48-15D101CD48CB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E1A87F-892D-4C4F-A160-58888A31E2F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其他名義之</a:t>
          </a:r>
          <a:r>
            <a:rPr lang="en-US" alt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經常性給予</a:t>
          </a:r>
          <a:endParaRPr lang="zh-TW" altLang="en-US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55F8EF-3A4D-41F1-A23E-794678483823}" type="parTrans" cxnId="{F1266C05-4F8C-429E-9539-DC1A1692DC64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DCC214-0989-4951-9015-3E14067BEAE5}" type="sibTrans" cxnId="{F1266C05-4F8C-429E-9539-DC1A1692DC64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963AF9-5E57-4539-A377-3CF60375B30E}" type="pres">
      <dgm:prSet presAssocID="{3F7A3E5F-608B-484F-B0EE-2668F5B7DBC1}" presName="linearFlow" presStyleCnt="0">
        <dgm:presLayoutVars>
          <dgm:dir/>
          <dgm:resizeHandles val="exact"/>
        </dgm:presLayoutVars>
      </dgm:prSet>
      <dgm:spPr/>
    </dgm:pt>
    <dgm:pt modelId="{FFDE2047-6016-46C9-9BC9-1967915A777C}" type="pres">
      <dgm:prSet presAssocID="{366299BE-4DB5-437B-A247-553DB96D788E}" presName="composite" presStyleCnt="0"/>
      <dgm:spPr/>
    </dgm:pt>
    <dgm:pt modelId="{2C088B0D-8236-4E57-9821-539738B99256}" type="pres">
      <dgm:prSet presAssocID="{366299BE-4DB5-437B-A247-553DB96D788E}" presName="imgShp" presStyleLbl="fgImgPlace1" presStyleIdx="0" presStyleCnt="2"/>
      <dgm:spPr/>
    </dgm:pt>
    <dgm:pt modelId="{13E98142-E1C1-4CF3-976E-E42D593BF25F}" type="pres">
      <dgm:prSet presAssocID="{366299BE-4DB5-437B-A247-553DB96D788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D19929-FA67-4542-AEFB-EB8154CCDA0D}" type="pres">
      <dgm:prSet presAssocID="{9808AB51-201C-4181-B7E6-346EFDE9F92B}" presName="spacing" presStyleCnt="0"/>
      <dgm:spPr/>
    </dgm:pt>
    <dgm:pt modelId="{E87C3663-A9F4-4719-BE06-7DE3615901D7}" type="pres">
      <dgm:prSet presAssocID="{98E1A87F-892D-4C4F-A160-58888A31E2F9}" presName="composite" presStyleCnt="0"/>
      <dgm:spPr/>
    </dgm:pt>
    <dgm:pt modelId="{AB75041B-9997-4B91-B721-2D66C5B0864A}" type="pres">
      <dgm:prSet presAssocID="{98E1A87F-892D-4C4F-A160-58888A31E2F9}" presName="imgShp" presStyleLbl="fgImgPlace1" presStyleIdx="1" presStyleCnt="2"/>
      <dgm:spPr/>
    </dgm:pt>
    <dgm:pt modelId="{C12AF097-63AB-41D5-97C3-F9B6829EA2F1}" type="pres">
      <dgm:prSet presAssocID="{98E1A87F-892D-4C4F-A160-58888A31E2F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09EB8A-0A94-4BD1-B57F-D77EFC8D62E4}" type="presOf" srcId="{98E1A87F-892D-4C4F-A160-58888A31E2F9}" destId="{C12AF097-63AB-41D5-97C3-F9B6829EA2F1}" srcOrd="0" destOrd="0" presId="urn:microsoft.com/office/officeart/2005/8/layout/vList3"/>
    <dgm:cxn modelId="{C3DB0D77-BA6E-4DB4-8E7E-5913976B75B3}" type="presOf" srcId="{366299BE-4DB5-437B-A247-553DB96D788E}" destId="{13E98142-E1C1-4CF3-976E-E42D593BF25F}" srcOrd="0" destOrd="0" presId="urn:microsoft.com/office/officeart/2005/8/layout/vList3"/>
    <dgm:cxn modelId="{C8AE90B5-F54D-47BF-BE48-15D101CD48CB}" srcId="{3F7A3E5F-608B-484F-B0EE-2668F5B7DBC1}" destId="{366299BE-4DB5-437B-A247-553DB96D788E}" srcOrd="0" destOrd="0" parTransId="{6DC4AA8A-CC72-4DA1-AF73-4DF2FAB947A7}" sibTransId="{9808AB51-201C-4181-B7E6-346EFDE9F92B}"/>
    <dgm:cxn modelId="{F1266C05-4F8C-429E-9539-DC1A1692DC64}" srcId="{3F7A3E5F-608B-484F-B0EE-2668F5B7DBC1}" destId="{98E1A87F-892D-4C4F-A160-58888A31E2F9}" srcOrd="1" destOrd="0" parTransId="{3255F8EF-3A4D-41F1-A23E-794678483823}" sibTransId="{9EDCC214-0989-4951-9015-3E14067BEAE5}"/>
    <dgm:cxn modelId="{12B11959-6468-49F3-926B-5E11EBA8381E}" type="presOf" srcId="{3F7A3E5F-608B-484F-B0EE-2668F5B7DBC1}" destId="{01963AF9-5E57-4539-A377-3CF60375B30E}" srcOrd="0" destOrd="0" presId="urn:microsoft.com/office/officeart/2005/8/layout/vList3"/>
    <dgm:cxn modelId="{C19AC0EF-34DC-462C-BD02-A1073D78C2EE}" type="presParOf" srcId="{01963AF9-5E57-4539-A377-3CF60375B30E}" destId="{FFDE2047-6016-46C9-9BC9-1967915A777C}" srcOrd="0" destOrd="0" presId="urn:microsoft.com/office/officeart/2005/8/layout/vList3"/>
    <dgm:cxn modelId="{F86F8724-494F-4974-9A2D-4461AEF0E461}" type="presParOf" srcId="{FFDE2047-6016-46C9-9BC9-1967915A777C}" destId="{2C088B0D-8236-4E57-9821-539738B99256}" srcOrd="0" destOrd="0" presId="urn:microsoft.com/office/officeart/2005/8/layout/vList3"/>
    <dgm:cxn modelId="{BE57C880-6576-4A06-BFEC-BAF13AEDEDF8}" type="presParOf" srcId="{FFDE2047-6016-46C9-9BC9-1967915A777C}" destId="{13E98142-E1C1-4CF3-976E-E42D593BF25F}" srcOrd="1" destOrd="0" presId="urn:microsoft.com/office/officeart/2005/8/layout/vList3"/>
    <dgm:cxn modelId="{BF4DB3A9-5C74-4570-A4E0-C3723C808AB0}" type="presParOf" srcId="{01963AF9-5E57-4539-A377-3CF60375B30E}" destId="{72D19929-FA67-4542-AEFB-EB8154CCDA0D}" srcOrd="1" destOrd="0" presId="urn:microsoft.com/office/officeart/2005/8/layout/vList3"/>
    <dgm:cxn modelId="{181F036D-8A6B-4FE5-936D-6720F376C06C}" type="presParOf" srcId="{01963AF9-5E57-4539-A377-3CF60375B30E}" destId="{E87C3663-A9F4-4719-BE06-7DE3615901D7}" srcOrd="2" destOrd="0" presId="urn:microsoft.com/office/officeart/2005/8/layout/vList3"/>
    <dgm:cxn modelId="{4FEDB8CF-724D-457D-B956-1D48B0EB0DED}" type="presParOf" srcId="{E87C3663-A9F4-4719-BE06-7DE3615901D7}" destId="{AB75041B-9997-4B91-B721-2D66C5B0864A}" srcOrd="0" destOrd="0" presId="urn:microsoft.com/office/officeart/2005/8/layout/vList3"/>
    <dgm:cxn modelId="{201E4819-7207-423B-A876-FC33166EA730}" type="presParOf" srcId="{E87C3663-A9F4-4719-BE06-7DE3615901D7}" destId="{C12AF097-63AB-41D5-97C3-F9B6829EA2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BAF63F-979F-4CE1-BD91-D5C3B265E59B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0745A98-9395-4859-892D-0FF6F7AA6C4F}">
      <dgm:prSet phldrT="[文字]" custT="1"/>
      <dgm:spPr/>
      <dgm:t>
        <a:bodyPr/>
        <a:lstStyle/>
        <a:p>
          <a:r>
            <a:rPr lang="zh-TW" altLang="en-US" sz="3200" u="sng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制度上經常</a:t>
          </a:r>
          <a:endParaRPr lang="zh-TW" altLang="en-US" sz="3200" dirty="0">
            <a:solidFill>
              <a:schemeClr val="tx1"/>
            </a:solidFill>
          </a:endParaRPr>
        </a:p>
      </dgm:t>
    </dgm:pt>
    <dgm:pt modelId="{0E09D32F-F138-46CA-8072-A92C4BFAA4CA}" type="parTrans" cxnId="{F54C2706-0B5D-49E3-B1D2-B7641C5E21BA}">
      <dgm:prSet/>
      <dgm:spPr/>
      <dgm:t>
        <a:bodyPr/>
        <a:lstStyle/>
        <a:p>
          <a:endParaRPr lang="zh-TW" altLang="en-US"/>
        </a:p>
      </dgm:t>
    </dgm:pt>
    <dgm:pt modelId="{4C62EED4-F41D-4E79-BFB9-A8CB881F0870}" type="sibTrans" cxnId="{F54C2706-0B5D-49E3-B1D2-B7641C5E21BA}">
      <dgm:prSet/>
      <dgm:spPr/>
      <dgm:t>
        <a:bodyPr/>
        <a:lstStyle/>
        <a:p>
          <a:endParaRPr lang="zh-TW" altLang="en-US"/>
        </a:p>
      </dgm:t>
    </dgm:pt>
    <dgm:pt modelId="{E29951A6-5755-4967-910D-11EF5A54AA6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根據勞動契約、工作規則、習慣等制度，當勞工達成某要件，雇主即有給付義務之給予</a:t>
          </a:r>
          <a:endParaRPr lang="zh-TW" altLang="en-US" dirty="0"/>
        </a:p>
      </dgm:t>
    </dgm:pt>
    <dgm:pt modelId="{FDCF0EFF-3E3A-44D6-BDB4-B0B36C134AF2}" type="parTrans" cxnId="{3371A225-75E7-4B83-898B-F54AAC894F1B}">
      <dgm:prSet/>
      <dgm:spPr/>
      <dgm:t>
        <a:bodyPr/>
        <a:lstStyle/>
        <a:p>
          <a:endParaRPr lang="zh-TW" altLang="en-US"/>
        </a:p>
      </dgm:t>
    </dgm:pt>
    <dgm:pt modelId="{F093C958-8143-489F-AD9E-D22C050D0042}" type="sibTrans" cxnId="{3371A225-75E7-4B83-898B-F54AAC894F1B}">
      <dgm:prSet/>
      <dgm:spPr/>
      <dgm:t>
        <a:bodyPr/>
        <a:lstStyle/>
        <a:p>
          <a:endParaRPr lang="zh-TW" altLang="en-US"/>
        </a:p>
      </dgm:t>
    </dgm:pt>
    <dgm:pt modelId="{4221C3BA-1F9E-486E-B161-464A08E4893B}">
      <dgm:prSet phldrT="[文字]" custT="1"/>
      <dgm:spPr/>
      <dgm:t>
        <a:bodyPr/>
        <a:lstStyle/>
        <a:p>
          <a:r>
            <a:rPr lang="zh-TW" altLang="en-US" sz="3200" u="sng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時間上經常</a:t>
          </a:r>
          <a:endParaRPr lang="zh-TW" altLang="en-US" sz="3200" dirty="0">
            <a:solidFill>
              <a:schemeClr val="tx1"/>
            </a:solidFill>
          </a:endParaRPr>
        </a:p>
      </dgm:t>
    </dgm:pt>
    <dgm:pt modelId="{2AADF1FB-30CB-425E-9710-F1B3EBCDD821}" type="parTrans" cxnId="{3F5B1E19-03A7-486D-8BCB-C6E76E2860CC}">
      <dgm:prSet/>
      <dgm:spPr/>
      <dgm:t>
        <a:bodyPr/>
        <a:lstStyle/>
        <a:p>
          <a:endParaRPr lang="zh-TW" altLang="en-US"/>
        </a:p>
      </dgm:t>
    </dgm:pt>
    <dgm:pt modelId="{154C27B0-C365-4C3C-8215-18D3C9CE7F65}" type="sibTrans" cxnId="{3F5B1E19-03A7-486D-8BCB-C6E76E2860CC}">
      <dgm:prSet/>
      <dgm:spPr/>
      <dgm:t>
        <a:bodyPr/>
        <a:lstStyle/>
        <a:p>
          <a:endParaRPr lang="zh-TW" altLang="en-US"/>
        </a:p>
      </dgm:t>
    </dgm:pt>
    <dgm:pt modelId="{1484EDB7-9A33-4513-9764-70D8E0E9651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固定時間頻率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每日、每月、每季等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之給予</a:t>
          </a:r>
          <a:endParaRPr lang="zh-TW" altLang="en-US" dirty="0"/>
        </a:p>
      </dgm:t>
    </dgm:pt>
    <dgm:pt modelId="{1AAA95D7-432B-4CB5-A399-48D8CB790EAE}" type="sibTrans" cxnId="{DC95AEC1-67D1-45B9-88EC-77FCC990047F}">
      <dgm:prSet/>
      <dgm:spPr/>
      <dgm:t>
        <a:bodyPr/>
        <a:lstStyle/>
        <a:p>
          <a:endParaRPr lang="zh-TW" altLang="en-US"/>
        </a:p>
      </dgm:t>
    </dgm:pt>
    <dgm:pt modelId="{DCFE3E48-D41B-44D0-8EB4-324017E802FA}" type="parTrans" cxnId="{DC95AEC1-67D1-45B9-88EC-77FCC990047F}">
      <dgm:prSet/>
      <dgm:spPr/>
      <dgm:t>
        <a:bodyPr/>
        <a:lstStyle/>
        <a:p>
          <a:endParaRPr lang="zh-TW" altLang="en-US"/>
        </a:p>
      </dgm:t>
    </dgm:pt>
    <dgm:pt modelId="{293CC535-F945-48B2-B964-223A0A699414}" type="pres">
      <dgm:prSet presAssocID="{50BAF63F-979F-4CE1-BD91-D5C3B265E5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3780D9-3B44-4AC0-83E3-E769F98E3D43}" type="pres">
      <dgm:prSet presAssocID="{70745A98-9395-4859-892D-0FF6F7AA6C4F}" presName="linNode" presStyleCnt="0"/>
      <dgm:spPr/>
    </dgm:pt>
    <dgm:pt modelId="{9830CA51-38C3-463D-835F-F2AE0CD1EE28}" type="pres">
      <dgm:prSet presAssocID="{70745A98-9395-4859-892D-0FF6F7AA6C4F}" presName="parentText" presStyleLbl="node1" presStyleIdx="0" presStyleCnt="2" custScaleX="917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280A8B-8C87-4044-9CDB-18F40B425EF2}" type="pres">
      <dgm:prSet presAssocID="{70745A98-9395-4859-892D-0FF6F7AA6C4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30D35D-DF47-4214-B6D8-BB9244B9C56D}" type="pres">
      <dgm:prSet presAssocID="{4C62EED4-F41D-4E79-BFB9-A8CB881F0870}" presName="sp" presStyleCnt="0"/>
      <dgm:spPr/>
    </dgm:pt>
    <dgm:pt modelId="{5F49BD67-A361-4EF2-BD44-492F54A7FEF3}" type="pres">
      <dgm:prSet presAssocID="{4221C3BA-1F9E-486E-B161-464A08E4893B}" presName="linNode" presStyleCnt="0"/>
      <dgm:spPr/>
    </dgm:pt>
    <dgm:pt modelId="{E54211CB-D7F1-4578-A1DE-3A422CD6094B}" type="pres">
      <dgm:prSet presAssocID="{4221C3BA-1F9E-486E-B161-464A08E4893B}" presName="parentText" presStyleLbl="node1" presStyleIdx="1" presStyleCnt="2" custScaleX="9172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CAC131-9C38-46F5-9B82-7EF1B9362C0A}" type="pres">
      <dgm:prSet presAssocID="{4221C3BA-1F9E-486E-B161-464A08E4893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CE10F7-37D9-447D-A36C-0AC83736CE00}" type="presOf" srcId="{4221C3BA-1F9E-486E-B161-464A08E4893B}" destId="{E54211CB-D7F1-4578-A1DE-3A422CD6094B}" srcOrd="0" destOrd="0" presId="urn:microsoft.com/office/officeart/2005/8/layout/vList5"/>
    <dgm:cxn modelId="{9BDF0B8F-D2A2-43DC-89CE-860C260EA0DD}" type="presOf" srcId="{50BAF63F-979F-4CE1-BD91-D5C3B265E59B}" destId="{293CC535-F945-48B2-B964-223A0A699414}" srcOrd="0" destOrd="0" presId="urn:microsoft.com/office/officeart/2005/8/layout/vList5"/>
    <dgm:cxn modelId="{3C561A42-AAA7-4734-9A56-E205582F22EA}" type="presOf" srcId="{1484EDB7-9A33-4513-9764-70D8E0E9651C}" destId="{92CAC131-9C38-46F5-9B82-7EF1B9362C0A}" srcOrd="0" destOrd="0" presId="urn:microsoft.com/office/officeart/2005/8/layout/vList5"/>
    <dgm:cxn modelId="{A4706042-8A7A-4AF9-AC8E-11171E53C718}" type="presOf" srcId="{70745A98-9395-4859-892D-0FF6F7AA6C4F}" destId="{9830CA51-38C3-463D-835F-F2AE0CD1EE28}" srcOrd="0" destOrd="0" presId="urn:microsoft.com/office/officeart/2005/8/layout/vList5"/>
    <dgm:cxn modelId="{3F5B1E19-03A7-486D-8BCB-C6E76E2860CC}" srcId="{50BAF63F-979F-4CE1-BD91-D5C3B265E59B}" destId="{4221C3BA-1F9E-486E-B161-464A08E4893B}" srcOrd="1" destOrd="0" parTransId="{2AADF1FB-30CB-425E-9710-F1B3EBCDD821}" sibTransId="{154C27B0-C365-4C3C-8215-18D3C9CE7F65}"/>
    <dgm:cxn modelId="{DC95AEC1-67D1-45B9-88EC-77FCC990047F}" srcId="{4221C3BA-1F9E-486E-B161-464A08E4893B}" destId="{1484EDB7-9A33-4513-9764-70D8E0E9651C}" srcOrd="0" destOrd="0" parTransId="{DCFE3E48-D41B-44D0-8EB4-324017E802FA}" sibTransId="{1AAA95D7-432B-4CB5-A399-48D8CB790EAE}"/>
    <dgm:cxn modelId="{91C4D1C8-4FBC-44BE-958E-4A05AB6A34F7}" type="presOf" srcId="{E29951A6-5755-4967-910D-11EF5A54AA67}" destId="{CB280A8B-8C87-4044-9CDB-18F40B425EF2}" srcOrd="0" destOrd="0" presId="urn:microsoft.com/office/officeart/2005/8/layout/vList5"/>
    <dgm:cxn modelId="{3371A225-75E7-4B83-898B-F54AAC894F1B}" srcId="{70745A98-9395-4859-892D-0FF6F7AA6C4F}" destId="{E29951A6-5755-4967-910D-11EF5A54AA67}" srcOrd="0" destOrd="0" parTransId="{FDCF0EFF-3E3A-44D6-BDB4-B0B36C134AF2}" sibTransId="{F093C958-8143-489F-AD9E-D22C050D0042}"/>
    <dgm:cxn modelId="{F54C2706-0B5D-49E3-B1D2-B7641C5E21BA}" srcId="{50BAF63F-979F-4CE1-BD91-D5C3B265E59B}" destId="{70745A98-9395-4859-892D-0FF6F7AA6C4F}" srcOrd="0" destOrd="0" parTransId="{0E09D32F-F138-46CA-8072-A92C4BFAA4CA}" sibTransId="{4C62EED4-F41D-4E79-BFB9-A8CB881F0870}"/>
    <dgm:cxn modelId="{5701BB0B-9724-4A54-9370-AE2F5643C578}" type="presParOf" srcId="{293CC535-F945-48B2-B964-223A0A699414}" destId="{7D3780D9-3B44-4AC0-83E3-E769F98E3D43}" srcOrd="0" destOrd="0" presId="urn:microsoft.com/office/officeart/2005/8/layout/vList5"/>
    <dgm:cxn modelId="{23B2B9F3-AF13-437C-9C35-02DA9F7ECA83}" type="presParOf" srcId="{7D3780D9-3B44-4AC0-83E3-E769F98E3D43}" destId="{9830CA51-38C3-463D-835F-F2AE0CD1EE28}" srcOrd="0" destOrd="0" presId="urn:microsoft.com/office/officeart/2005/8/layout/vList5"/>
    <dgm:cxn modelId="{0C57C6F3-FD9B-4A77-8B4B-B99D2A516FDF}" type="presParOf" srcId="{7D3780D9-3B44-4AC0-83E3-E769F98E3D43}" destId="{CB280A8B-8C87-4044-9CDB-18F40B425EF2}" srcOrd="1" destOrd="0" presId="urn:microsoft.com/office/officeart/2005/8/layout/vList5"/>
    <dgm:cxn modelId="{D9B021F7-C100-49FE-9E87-1556D673D6B3}" type="presParOf" srcId="{293CC535-F945-48B2-B964-223A0A699414}" destId="{3530D35D-DF47-4214-B6D8-BB9244B9C56D}" srcOrd="1" destOrd="0" presId="urn:microsoft.com/office/officeart/2005/8/layout/vList5"/>
    <dgm:cxn modelId="{05CD6DB3-7F1E-476B-8DEB-09D523490D92}" type="presParOf" srcId="{293CC535-F945-48B2-B964-223A0A699414}" destId="{5F49BD67-A361-4EF2-BD44-492F54A7FEF3}" srcOrd="2" destOrd="0" presId="urn:microsoft.com/office/officeart/2005/8/layout/vList5"/>
    <dgm:cxn modelId="{67F26E78-0165-44F8-ABAF-4E69B26A3960}" type="presParOf" srcId="{5F49BD67-A361-4EF2-BD44-492F54A7FEF3}" destId="{E54211CB-D7F1-4578-A1DE-3A422CD6094B}" srcOrd="0" destOrd="0" presId="urn:microsoft.com/office/officeart/2005/8/layout/vList5"/>
    <dgm:cxn modelId="{CB911866-5F0C-4CF0-8A02-0B78DFE93EC0}" type="presParOf" srcId="{5F49BD67-A361-4EF2-BD44-492F54A7FEF3}" destId="{92CAC131-9C38-46F5-9B82-7EF1B9362C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76AB35-9F97-4892-B8AA-E14F153C470A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23A0F8F-6468-4DB7-AFE8-8F5EE7CB18D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rPr>
            <a:t>全勤獎金</a:t>
          </a:r>
          <a:endParaRPr lang="zh-TW" altLang="en-US" dirty="0">
            <a:solidFill>
              <a:schemeClr val="tx1"/>
            </a:solidFill>
          </a:endParaRPr>
        </a:p>
      </dgm:t>
    </dgm:pt>
    <dgm:pt modelId="{9EF34D89-5877-4120-96BE-76C8C8555118}" type="parTrans" cxnId="{F2E73DAA-9DD1-4DAF-885B-4175ECEB8EE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50DE081-493C-450D-9F62-95C30C091054}" type="sibTrans" cxnId="{F2E73DAA-9DD1-4DAF-885B-4175ECEB8EE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BB9BA69-A7B1-4D05-94D2-C211CC8434AD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rPr>
            <a:t>績效獎金</a:t>
          </a:r>
          <a:endParaRPr lang="zh-TW" altLang="en-US" dirty="0">
            <a:solidFill>
              <a:schemeClr val="tx1"/>
            </a:solidFill>
          </a:endParaRPr>
        </a:p>
      </dgm:t>
    </dgm:pt>
    <dgm:pt modelId="{49D67559-5C87-4770-8A8C-4D0351B6FAD4}" type="parTrans" cxnId="{5105787A-8253-48C0-9AB4-EDEC905D716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F322121-17B1-4DA4-AC1C-53162837F3B9}" type="sibTrans" cxnId="{5105787A-8253-48C0-9AB4-EDEC905D716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89DE143-9E3B-4E38-902E-161C2A7E4C0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rPr>
            <a:t>銷售獎金</a:t>
          </a:r>
          <a:endParaRPr lang="zh-TW" altLang="en-US" dirty="0">
            <a:solidFill>
              <a:schemeClr val="tx1"/>
            </a:solidFill>
          </a:endParaRPr>
        </a:p>
      </dgm:t>
    </dgm:pt>
    <dgm:pt modelId="{400BA02F-86BE-4EBF-9C23-6232C3F29FBB}" type="parTrans" cxnId="{2DE4DD22-95D7-46F7-9231-1258B08EC3F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1F776F7-5C44-4242-9A13-C4DFD68C5588}" type="sibTrans" cxnId="{2DE4DD22-95D7-46F7-9231-1258B08EC3F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AF2EFF1-3D4F-4A73-8C45-07518DD002B4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rPr>
            <a:t>執照津貼</a:t>
          </a:r>
          <a:endParaRPr lang="zh-TW" altLang="en-US" dirty="0">
            <a:solidFill>
              <a:schemeClr val="tx1"/>
            </a:solidFill>
          </a:endParaRPr>
        </a:p>
      </dgm:t>
    </dgm:pt>
    <dgm:pt modelId="{AF9524D9-1530-416F-8150-AD1874D2EFEE}" type="parTrans" cxnId="{22F49F09-EE69-4ACD-A9AF-ACD41959C6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6602784-CCA9-48B1-9C55-C2AD44A16E21}" type="sibTrans" cxnId="{22F49F09-EE69-4ACD-A9AF-ACD41959C6F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E3C8A6E-F48D-4DB6-92C6-FABE5830500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rPr>
            <a:t>伙食津貼</a:t>
          </a:r>
          <a:endParaRPr lang="zh-TW" altLang="en-US" dirty="0">
            <a:solidFill>
              <a:schemeClr val="tx1"/>
            </a:solidFill>
          </a:endParaRPr>
        </a:p>
      </dgm:t>
    </dgm:pt>
    <dgm:pt modelId="{C4480A79-E1CF-49E3-9955-C3900564080F}" type="parTrans" cxnId="{3D837A98-12BC-4F67-AFBE-B7F58611CE8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B4AF202-4193-4028-8DBC-D0A9EC10FC03}" type="sibTrans" cxnId="{3D837A98-12BC-4F67-AFBE-B7F58611CE8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2326EF8-2DBA-486C-97DC-8CA67386A0B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達成獎金</a:t>
          </a:r>
          <a:endParaRPr lang="zh-TW" altLang="en-US" dirty="0">
            <a:solidFill>
              <a:schemeClr val="tx1"/>
            </a:solidFill>
          </a:endParaRPr>
        </a:p>
      </dgm:t>
    </dgm:pt>
    <dgm:pt modelId="{5A08D34F-8C32-4A48-B9A5-A7E59F6B6D32}" type="parTrans" cxnId="{1C155A99-76CC-4C74-A3E8-3B203275F65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B6F5E8B-454A-4D52-843D-9C4C9723899A}" type="sibTrans" cxnId="{1C155A99-76CC-4C74-A3E8-3B203275F65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B95446A-5491-4D52-BBCD-95521E735D9F}" type="pres">
      <dgm:prSet presAssocID="{B276AB35-9F97-4892-B8AA-E14F153C47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1A274D-8301-4748-9700-44F5F3C78A98}" type="pres">
      <dgm:prSet presAssocID="{623A0F8F-6468-4DB7-AFE8-8F5EE7CB18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8CB5DF-6814-43F9-A9D9-57D32F34B93B}" type="pres">
      <dgm:prSet presAssocID="{350DE081-493C-450D-9F62-95C30C091054}" presName="sibTrans" presStyleCnt="0"/>
      <dgm:spPr/>
    </dgm:pt>
    <dgm:pt modelId="{40E9F980-5F76-485B-BC5C-CA1CF650AFC8}" type="pres">
      <dgm:prSet presAssocID="{9BB9BA69-A7B1-4D05-94D2-C211CC8434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CA7523-AEDB-4EAD-87FC-F38B56B2E2D4}" type="pres">
      <dgm:prSet presAssocID="{5F322121-17B1-4DA4-AC1C-53162837F3B9}" presName="sibTrans" presStyleCnt="0"/>
      <dgm:spPr/>
    </dgm:pt>
    <dgm:pt modelId="{2A4BEF93-FD4E-4BB8-ACD9-2543449160F9}" type="pres">
      <dgm:prSet presAssocID="{589DE143-9E3B-4E38-902E-161C2A7E4C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F5603-EC17-4E19-A0F3-DEE22FB5B481}" type="pres">
      <dgm:prSet presAssocID="{81F776F7-5C44-4242-9A13-C4DFD68C5588}" presName="sibTrans" presStyleCnt="0"/>
      <dgm:spPr/>
    </dgm:pt>
    <dgm:pt modelId="{3AA425AE-F20F-46D2-BCDA-A85BD7169E10}" type="pres">
      <dgm:prSet presAssocID="{9AF2EFF1-3D4F-4A73-8C45-07518DD002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92287B-F5AD-4647-82E9-A1FB0FB93511}" type="pres">
      <dgm:prSet presAssocID="{76602784-CCA9-48B1-9C55-C2AD44A16E21}" presName="sibTrans" presStyleCnt="0"/>
      <dgm:spPr/>
    </dgm:pt>
    <dgm:pt modelId="{133607C0-FD7D-4411-8F0C-916A7A8FEAB9}" type="pres">
      <dgm:prSet presAssocID="{3E3C8A6E-F48D-4DB6-92C6-FABE583050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63640-B106-4673-AB67-36DA57D252B4}" type="pres">
      <dgm:prSet presAssocID="{4B4AF202-4193-4028-8DBC-D0A9EC10FC03}" presName="sibTrans" presStyleCnt="0"/>
      <dgm:spPr/>
    </dgm:pt>
    <dgm:pt modelId="{E8F81302-6362-47C4-956D-0BFD5B6172DE}" type="pres">
      <dgm:prSet presAssocID="{62326EF8-2DBA-486C-97DC-8CA67386A0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E35E8E-0499-4FBF-93B1-D9555AC385D8}" type="presOf" srcId="{B276AB35-9F97-4892-B8AA-E14F153C470A}" destId="{CB95446A-5491-4D52-BBCD-95521E735D9F}" srcOrd="0" destOrd="0" presId="urn:microsoft.com/office/officeart/2005/8/layout/default"/>
    <dgm:cxn modelId="{1C155A99-76CC-4C74-A3E8-3B203275F65D}" srcId="{B276AB35-9F97-4892-B8AA-E14F153C470A}" destId="{62326EF8-2DBA-486C-97DC-8CA67386A0BA}" srcOrd="5" destOrd="0" parTransId="{5A08D34F-8C32-4A48-B9A5-A7E59F6B6D32}" sibTransId="{9B6F5E8B-454A-4D52-843D-9C4C9723899A}"/>
    <dgm:cxn modelId="{22F49F09-EE69-4ACD-A9AF-ACD41959C6F5}" srcId="{B276AB35-9F97-4892-B8AA-E14F153C470A}" destId="{9AF2EFF1-3D4F-4A73-8C45-07518DD002B4}" srcOrd="3" destOrd="0" parTransId="{AF9524D9-1530-416F-8150-AD1874D2EFEE}" sibTransId="{76602784-CCA9-48B1-9C55-C2AD44A16E21}"/>
    <dgm:cxn modelId="{DEBEEB77-DAFD-4CE3-A5C5-AEB81B096ECF}" type="presOf" srcId="{3E3C8A6E-F48D-4DB6-92C6-FABE58305008}" destId="{133607C0-FD7D-4411-8F0C-916A7A8FEAB9}" srcOrd="0" destOrd="0" presId="urn:microsoft.com/office/officeart/2005/8/layout/default"/>
    <dgm:cxn modelId="{2D90D458-DF66-47DA-AF03-8F6AC957591C}" type="presOf" srcId="{9AF2EFF1-3D4F-4A73-8C45-07518DD002B4}" destId="{3AA425AE-F20F-46D2-BCDA-A85BD7169E10}" srcOrd="0" destOrd="0" presId="urn:microsoft.com/office/officeart/2005/8/layout/default"/>
    <dgm:cxn modelId="{2DE4DD22-95D7-46F7-9231-1258B08EC3FC}" srcId="{B276AB35-9F97-4892-B8AA-E14F153C470A}" destId="{589DE143-9E3B-4E38-902E-161C2A7E4C00}" srcOrd="2" destOrd="0" parTransId="{400BA02F-86BE-4EBF-9C23-6232C3F29FBB}" sibTransId="{81F776F7-5C44-4242-9A13-C4DFD68C5588}"/>
    <dgm:cxn modelId="{74066C15-5F73-4B26-80B2-C32EA50DE396}" type="presOf" srcId="{589DE143-9E3B-4E38-902E-161C2A7E4C00}" destId="{2A4BEF93-FD4E-4BB8-ACD9-2543449160F9}" srcOrd="0" destOrd="0" presId="urn:microsoft.com/office/officeart/2005/8/layout/default"/>
    <dgm:cxn modelId="{C0332385-9183-4581-B4C9-E1E3C9BDD97C}" type="presOf" srcId="{9BB9BA69-A7B1-4D05-94D2-C211CC8434AD}" destId="{40E9F980-5F76-485B-BC5C-CA1CF650AFC8}" srcOrd="0" destOrd="0" presId="urn:microsoft.com/office/officeart/2005/8/layout/default"/>
    <dgm:cxn modelId="{F2E73DAA-9DD1-4DAF-885B-4175ECEB8EE3}" srcId="{B276AB35-9F97-4892-B8AA-E14F153C470A}" destId="{623A0F8F-6468-4DB7-AFE8-8F5EE7CB18D0}" srcOrd="0" destOrd="0" parTransId="{9EF34D89-5877-4120-96BE-76C8C8555118}" sibTransId="{350DE081-493C-450D-9F62-95C30C091054}"/>
    <dgm:cxn modelId="{25CAD81F-920E-4922-BB00-297273A50518}" type="presOf" srcId="{623A0F8F-6468-4DB7-AFE8-8F5EE7CB18D0}" destId="{831A274D-8301-4748-9700-44F5F3C78A98}" srcOrd="0" destOrd="0" presId="urn:microsoft.com/office/officeart/2005/8/layout/default"/>
    <dgm:cxn modelId="{5105787A-8253-48C0-9AB4-EDEC905D716A}" srcId="{B276AB35-9F97-4892-B8AA-E14F153C470A}" destId="{9BB9BA69-A7B1-4D05-94D2-C211CC8434AD}" srcOrd="1" destOrd="0" parTransId="{49D67559-5C87-4770-8A8C-4D0351B6FAD4}" sibTransId="{5F322121-17B1-4DA4-AC1C-53162837F3B9}"/>
    <dgm:cxn modelId="{D6FBCD48-C829-416C-9F5A-474F2176E2ED}" type="presOf" srcId="{62326EF8-2DBA-486C-97DC-8CA67386A0BA}" destId="{E8F81302-6362-47C4-956D-0BFD5B6172DE}" srcOrd="0" destOrd="0" presId="urn:microsoft.com/office/officeart/2005/8/layout/default"/>
    <dgm:cxn modelId="{3D837A98-12BC-4F67-AFBE-B7F58611CE82}" srcId="{B276AB35-9F97-4892-B8AA-E14F153C470A}" destId="{3E3C8A6E-F48D-4DB6-92C6-FABE58305008}" srcOrd="4" destOrd="0" parTransId="{C4480A79-E1CF-49E3-9955-C3900564080F}" sibTransId="{4B4AF202-4193-4028-8DBC-D0A9EC10FC03}"/>
    <dgm:cxn modelId="{3FDEAF5A-381D-4DD7-B863-09EF7207B4B4}" type="presParOf" srcId="{CB95446A-5491-4D52-BBCD-95521E735D9F}" destId="{831A274D-8301-4748-9700-44F5F3C78A98}" srcOrd="0" destOrd="0" presId="urn:microsoft.com/office/officeart/2005/8/layout/default"/>
    <dgm:cxn modelId="{BB255A4A-4504-418E-8C51-F4B9320570D5}" type="presParOf" srcId="{CB95446A-5491-4D52-BBCD-95521E735D9F}" destId="{628CB5DF-6814-43F9-A9D9-57D32F34B93B}" srcOrd="1" destOrd="0" presId="urn:microsoft.com/office/officeart/2005/8/layout/default"/>
    <dgm:cxn modelId="{5D05EF8B-83AE-47FA-BF19-4FA3F582D9C6}" type="presParOf" srcId="{CB95446A-5491-4D52-BBCD-95521E735D9F}" destId="{40E9F980-5F76-485B-BC5C-CA1CF650AFC8}" srcOrd="2" destOrd="0" presId="urn:microsoft.com/office/officeart/2005/8/layout/default"/>
    <dgm:cxn modelId="{2870E6A2-ACE9-4D37-BC51-21D5AD58982A}" type="presParOf" srcId="{CB95446A-5491-4D52-BBCD-95521E735D9F}" destId="{FCCA7523-AEDB-4EAD-87FC-F38B56B2E2D4}" srcOrd="3" destOrd="0" presId="urn:microsoft.com/office/officeart/2005/8/layout/default"/>
    <dgm:cxn modelId="{5BA67294-8E0F-4A09-B2A8-07F42D4DE274}" type="presParOf" srcId="{CB95446A-5491-4D52-BBCD-95521E735D9F}" destId="{2A4BEF93-FD4E-4BB8-ACD9-2543449160F9}" srcOrd="4" destOrd="0" presId="urn:microsoft.com/office/officeart/2005/8/layout/default"/>
    <dgm:cxn modelId="{153D5DA8-1E92-4313-B07C-EAA8BC925F1B}" type="presParOf" srcId="{CB95446A-5491-4D52-BBCD-95521E735D9F}" destId="{B72F5603-EC17-4E19-A0F3-DEE22FB5B481}" srcOrd="5" destOrd="0" presId="urn:microsoft.com/office/officeart/2005/8/layout/default"/>
    <dgm:cxn modelId="{51E5EF00-4511-4A6E-AE32-89408C0F5BA9}" type="presParOf" srcId="{CB95446A-5491-4D52-BBCD-95521E735D9F}" destId="{3AA425AE-F20F-46D2-BCDA-A85BD7169E10}" srcOrd="6" destOrd="0" presId="urn:microsoft.com/office/officeart/2005/8/layout/default"/>
    <dgm:cxn modelId="{5D12511B-2B62-4A05-B3B6-7CDBAFA17F08}" type="presParOf" srcId="{CB95446A-5491-4D52-BBCD-95521E735D9F}" destId="{B592287B-F5AD-4647-82E9-A1FB0FB93511}" srcOrd="7" destOrd="0" presId="urn:microsoft.com/office/officeart/2005/8/layout/default"/>
    <dgm:cxn modelId="{4F3DADEF-AD42-4C1A-9E14-CBE2219683F8}" type="presParOf" srcId="{CB95446A-5491-4D52-BBCD-95521E735D9F}" destId="{133607C0-FD7D-4411-8F0C-916A7A8FEAB9}" srcOrd="8" destOrd="0" presId="urn:microsoft.com/office/officeart/2005/8/layout/default"/>
    <dgm:cxn modelId="{5115EC4E-28A1-4384-A888-97FE38FDF61E}" type="presParOf" srcId="{CB95446A-5491-4D52-BBCD-95521E735D9F}" destId="{8F263640-B106-4673-AB67-36DA57D252B4}" srcOrd="9" destOrd="0" presId="urn:microsoft.com/office/officeart/2005/8/layout/default"/>
    <dgm:cxn modelId="{72457C95-C4EB-4DC9-BDBD-88A6BF4ABFD0}" type="presParOf" srcId="{CB95446A-5491-4D52-BBCD-95521E735D9F}" destId="{E8F81302-6362-47C4-956D-0BFD5B6172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A6C113-5823-4971-AF45-8E01EC1ED3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EC3A93-F369-4FB9-8935-C824240D254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zh-TW" sz="28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下列期間不列入</a:t>
          </a:r>
          <a:r>
            <a:rPr kumimoji="1" lang="zh-TW" altLang="en-US" sz="28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平均工資</a:t>
          </a:r>
          <a:r>
            <a:rPr kumimoji="1" lang="zh-TW" sz="28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計算</a:t>
          </a:r>
          <a:r>
            <a:rPr kumimoji="1" lang="en-US" altLang="zh-TW" sz="28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   </a:t>
          </a:r>
          <a:r>
            <a:rPr kumimoji="1" lang="en-US" altLang="zh-TW" sz="20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(</a:t>
          </a:r>
          <a:r>
            <a:rPr kumimoji="1" lang="zh-TW" altLang="en-US" sz="20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施行細則</a:t>
          </a:r>
          <a:r>
            <a:rPr kumimoji="1" lang="en-US" altLang="zh-TW" sz="20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§2)</a:t>
          </a:r>
          <a:endParaRPr lang="zh-TW" sz="2000" dirty="0">
            <a:solidFill>
              <a:schemeClr val="tx1"/>
            </a:solidFill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617AEB7A-6CCA-49C6-A884-091D6686D914}" type="parTrans" cxnId="{8BDE9016-3F36-417C-B1EA-BB5F5120ECED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57BB8BED-B2BF-4F17-9F9C-C4074A11E49D}" type="sibTrans" cxnId="{8BDE9016-3F36-417C-B1EA-BB5F5120ECED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B3EEBECA-6EAC-4AB6-B482-F4E7162268FE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1.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（如職災、資遣）發生計算事由之當日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D6235F94-DC83-4622-ACA3-B0F0321E9CE5}" type="parTrans" cxnId="{5BBCAD7C-4519-40C2-A931-74CA3E05C592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9FC5C336-0AF1-4212-B2C2-D094BEC4CFB7}" type="sibTrans" cxnId="{5BBCAD7C-4519-40C2-A931-74CA3E05C592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46079CAF-6DCB-4B58-A760-27827E57F06C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3.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到職不滿</a:t>
          </a:r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6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個月產假發給半薪期間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D67333D9-CEAB-4EA5-AC2B-9AC80139E41B}" type="parTrans" cxnId="{5BAD1617-7819-4A43-B898-5A967A2E9074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D5E3778B-3810-4CAE-93DA-68A9DC606AA3}" type="sibTrans" cxnId="{5BAD1617-7819-4A43-B898-5A967A2E9074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E323B010-A9E1-4F46-A5DF-81C06AA8ECBF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4.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公司因天災、事變等不可抗力因素暫停營運，勞工未能工作期間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86B382FB-EBE5-463A-839B-5D178A109A1A}" type="parTrans" cxnId="{54BA708C-FD3F-4656-AF7B-066C7725E898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B311D587-C85B-448B-A247-8613CCEA81F1}" type="sibTrans" cxnId="{54BA708C-FD3F-4656-AF7B-066C7725E898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D7DACFF0-BAD0-4AFF-8405-4374E3CCEC34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5.</a:t>
          </a:r>
          <a:r>
            <a:rPr kumimoji="1" lang="zh-TW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rPr>
            <a:t>病假半薪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或超過</a:t>
          </a:r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30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天病假不發薪期間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A815920-EBEF-4029-BE8F-7126A06821A4}" type="parTrans" cxnId="{AFC64178-71D7-43F9-8FEA-0CC23C35D7DB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FAF3BE8-5213-4D16-BC71-A8519CF7A218}" type="sibTrans" cxnId="{AFC64178-71D7-43F9-8FEA-0CC23C35D7DB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3D6B6057-272C-4591-B03E-CC8C45B82122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6.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生理假</a:t>
          </a:r>
          <a:r>
            <a:rPr kumimoji="1" lang="zh-TW" altLang="en-US" dirty="0" smtClean="0">
              <a:latin typeface="+mn-ea"/>
              <a:ea typeface="+mn-ea"/>
              <a:cs typeface="Arial Unicode MS" panose="020B0604020202020204" pitchFamily="34" charset="-120"/>
            </a:rPr>
            <a:t>、產假、家庭照顧假、安胎假致減少薪資者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6AE2973-E4BB-4A16-8217-06DA595D9F2B}" type="parTrans" cxnId="{80DD52E9-D890-4976-B6B2-8A7C8E28AF93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49215798-117E-451F-8942-743F322418B1}" type="sibTrans" cxnId="{80DD52E9-D890-4976-B6B2-8A7C8E28AF93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0E0AFF39-43D8-4C69-98D1-87342B77A6FC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7.</a:t>
          </a:r>
          <a:r>
            <a:rPr kumimoji="1" lang="zh-TW" altLang="en-US" dirty="0" smtClean="0">
              <a:latin typeface="+mn-ea"/>
              <a:ea typeface="+mn-ea"/>
              <a:cs typeface="Arial Unicode MS" panose="020B0604020202020204" pitchFamily="34" charset="-120"/>
            </a:rPr>
            <a:t>留職停薪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0E36C373-A4F2-48A5-A273-D1A260C9790A}" type="parTrans" cxnId="{750AE84C-7AA0-4B1D-BA96-D3F6AF8EC3AE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171F9560-17EF-4671-8552-2DF0D5DCE48C}" type="sibTrans" cxnId="{750AE84C-7AA0-4B1D-BA96-D3F6AF8EC3AE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0FF7D6D5-22CB-4082-B3A7-153195A0D354}">
      <dgm:prSet/>
      <dgm:spPr/>
      <dgm:t>
        <a:bodyPr/>
        <a:lstStyle/>
        <a:p>
          <a:pPr algn="l" rtl="0"/>
          <a:r>
            <a:rPr kumimoji="1" lang="en-US" dirty="0" smtClean="0">
              <a:latin typeface="+mn-ea"/>
              <a:ea typeface="+mn-ea"/>
              <a:cs typeface="Arial Unicode MS" panose="020B0604020202020204" pitchFamily="34" charset="-120"/>
            </a:rPr>
            <a:t>2.</a:t>
          </a:r>
          <a:r>
            <a:rPr kumimoji="1" lang="zh-TW" dirty="0" smtClean="0">
              <a:latin typeface="+mn-ea"/>
              <a:ea typeface="+mn-ea"/>
              <a:cs typeface="Arial Unicode MS" panose="020B0604020202020204" pitchFamily="34" charset="-120"/>
            </a:rPr>
            <a:t>因職業災害尚在醫療中者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90D16947-8A93-41B8-8452-A2DF62BE3242}" type="parTrans" cxnId="{EFDC23A6-7615-4477-98DB-2D8D5F56F5A9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E2EAF0F5-8AC7-41BC-983E-946190CB8481}" type="sibTrans" cxnId="{EFDC23A6-7615-4477-98DB-2D8D5F56F5A9}">
      <dgm:prSet/>
      <dgm:spPr/>
      <dgm:t>
        <a:bodyPr/>
        <a:lstStyle/>
        <a:p>
          <a:endParaRPr lang="zh-TW" altLang="en-US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DACEFAD-D902-4CD3-8C24-28868F7433AE}">
      <dgm:prSet/>
      <dgm:spPr/>
      <dgm:t>
        <a:bodyPr/>
        <a:lstStyle/>
        <a:p>
          <a:pPr algn="l" rtl="0"/>
          <a:r>
            <a:rPr lang="en-US" altLang="zh-TW" dirty="0" smtClean="0">
              <a:latin typeface="+mn-ea"/>
              <a:ea typeface="+mn-ea"/>
              <a:cs typeface="Arial Unicode MS" panose="020B0604020202020204" pitchFamily="34" charset="-120"/>
            </a:rPr>
            <a:t>8.</a:t>
          </a:r>
          <a:r>
            <a:rPr lang="zh-TW" altLang="en-US" dirty="0" smtClean="0">
              <a:latin typeface="+mn-ea"/>
              <a:ea typeface="+mn-ea"/>
              <a:cs typeface="Arial Unicode MS" panose="020B0604020202020204" pitchFamily="34" charset="-120"/>
            </a:rPr>
            <a:t>無薪假</a:t>
          </a:r>
          <a:endParaRPr lang="zh-TW" dirty="0">
            <a:latin typeface="+mn-ea"/>
            <a:ea typeface="+mn-ea"/>
            <a:cs typeface="Arial Unicode MS" panose="020B0604020202020204" pitchFamily="34" charset="-120"/>
          </a:endParaRPr>
        </a:p>
      </dgm:t>
    </dgm:pt>
    <dgm:pt modelId="{111C8D80-2569-4FFF-BA83-6829ABDF57C2}" type="parTrans" cxnId="{18343BEF-BC7B-432A-B79B-D1BEA06968EC}">
      <dgm:prSet/>
      <dgm:spPr/>
      <dgm:t>
        <a:bodyPr/>
        <a:lstStyle/>
        <a:p>
          <a:endParaRPr lang="zh-TW" altLang="en-US"/>
        </a:p>
      </dgm:t>
    </dgm:pt>
    <dgm:pt modelId="{91F2BE2D-3E96-46F7-8D59-235C25FB0702}" type="sibTrans" cxnId="{18343BEF-BC7B-432A-B79B-D1BEA06968EC}">
      <dgm:prSet/>
      <dgm:spPr/>
      <dgm:t>
        <a:bodyPr/>
        <a:lstStyle/>
        <a:p>
          <a:endParaRPr lang="zh-TW" altLang="en-US"/>
        </a:p>
      </dgm:t>
    </dgm:pt>
    <dgm:pt modelId="{FD140401-B66A-4D30-A950-B8C91D5623B3}" type="pres">
      <dgm:prSet presAssocID="{34A6C113-5823-4971-AF45-8E01EC1ED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14D492-63D3-4072-883A-07BB31E2DCB2}" type="pres">
      <dgm:prSet presAssocID="{3AEC3A93-F369-4FB9-8935-C824240D2547}" presName="parentText" presStyleLbl="node1" presStyleIdx="0" presStyleCnt="1" custLinFactNeighborY="-262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D23B4E-3327-4482-9C46-B5D1308E32D5}" type="pres">
      <dgm:prSet presAssocID="{3AEC3A93-F369-4FB9-8935-C824240D2547}" presName="childText" presStyleLbl="revTx" presStyleIdx="0" presStyleCnt="1" custScaleY="1077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0AE84C-7AA0-4B1D-BA96-D3F6AF8EC3AE}" srcId="{3AEC3A93-F369-4FB9-8935-C824240D2547}" destId="{0E0AFF39-43D8-4C69-98D1-87342B77A6FC}" srcOrd="6" destOrd="0" parTransId="{0E36C373-A4F2-48A5-A273-D1A260C9790A}" sibTransId="{171F9560-17EF-4671-8552-2DF0D5DCE48C}"/>
    <dgm:cxn modelId="{18343BEF-BC7B-432A-B79B-D1BEA06968EC}" srcId="{3AEC3A93-F369-4FB9-8935-C824240D2547}" destId="{CDACEFAD-D902-4CD3-8C24-28868F7433AE}" srcOrd="7" destOrd="0" parTransId="{111C8D80-2569-4FFF-BA83-6829ABDF57C2}" sibTransId="{91F2BE2D-3E96-46F7-8D59-235C25FB0702}"/>
    <dgm:cxn modelId="{3C1A720A-97A7-4756-93C3-E4DC73ACCA94}" type="presOf" srcId="{E323B010-A9E1-4F46-A5DF-81C06AA8ECBF}" destId="{94D23B4E-3327-4482-9C46-B5D1308E32D5}" srcOrd="0" destOrd="3" presId="urn:microsoft.com/office/officeart/2005/8/layout/vList2"/>
    <dgm:cxn modelId="{EFDC23A6-7615-4477-98DB-2D8D5F56F5A9}" srcId="{3AEC3A93-F369-4FB9-8935-C824240D2547}" destId="{0FF7D6D5-22CB-4082-B3A7-153195A0D354}" srcOrd="1" destOrd="0" parTransId="{90D16947-8A93-41B8-8452-A2DF62BE3242}" sibTransId="{E2EAF0F5-8AC7-41BC-983E-946190CB8481}"/>
    <dgm:cxn modelId="{B9B44384-88CF-4A8B-94CF-E761444FCAE4}" type="presOf" srcId="{46079CAF-6DCB-4B58-A760-27827E57F06C}" destId="{94D23B4E-3327-4482-9C46-B5D1308E32D5}" srcOrd="0" destOrd="2" presId="urn:microsoft.com/office/officeart/2005/8/layout/vList2"/>
    <dgm:cxn modelId="{80DD52E9-D890-4976-B6B2-8A7C8E28AF93}" srcId="{3AEC3A93-F369-4FB9-8935-C824240D2547}" destId="{3D6B6057-272C-4591-B03E-CC8C45B82122}" srcOrd="5" destOrd="0" parTransId="{06AE2973-E4BB-4A16-8217-06DA595D9F2B}" sibTransId="{49215798-117E-451F-8942-743F322418B1}"/>
    <dgm:cxn modelId="{9281A4DE-35B2-480D-87DB-170E657A5DEF}" type="presOf" srcId="{0E0AFF39-43D8-4C69-98D1-87342B77A6FC}" destId="{94D23B4E-3327-4482-9C46-B5D1308E32D5}" srcOrd="0" destOrd="6" presId="urn:microsoft.com/office/officeart/2005/8/layout/vList2"/>
    <dgm:cxn modelId="{5BBCAD7C-4519-40C2-A931-74CA3E05C592}" srcId="{3AEC3A93-F369-4FB9-8935-C824240D2547}" destId="{B3EEBECA-6EAC-4AB6-B482-F4E7162268FE}" srcOrd="0" destOrd="0" parTransId="{D6235F94-DC83-4622-ACA3-B0F0321E9CE5}" sibTransId="{9FC5C336-0AF1-4212-B2C2-D094BEC4CFB7}"/>
    <dgm:cxn modelId="{1ED2AD43-CA8E-4C1A-94F0-794225B43156}" type="presOf" srcId="{D7DACFF0-BAD0-4AFF-8405-4374E3CCEC34}" destId="{94D23B4E-3327-4482-9C46-B5D1308E32D5}" srcOrd="0" destOrd="4" presId="urn:microsoft.com/office/officeart/2005/8/layout/vList2"/>
    <dgm:cxn modelId="{1C75427C-E56F-4A19-8C20-28DC90E9C4DA}" type="presOf" srcId="{0FF7D6D5-22CB-4082-B3A7-153195A0D354}" destId="{94D23B4E-3327-4482-9C46-B5D1308E32D5}" srcOrd="0" destOrd="1" presId="urn:microsoft.com/office/officeart/2005/8/layout/vList2"/>
    <dgm:cxn modelId="{D6CF8CEF-71FC-4DED-9C2D-CD772357AB05}" type="presOf" srcId="{3D6B6057-272C-4591-B03E-CC8C45B82122}" destId="{94D23B4E-3327-4482-9C46-B5D1308E32D5}" srcOrd="0" destOrd="5" presId="urn:microsoft.com/office/officeart/2005/8/layout/vList2"/>
    <dgm:cxn modelId="{580F30F6-A638-4876-84D9-E0651FC19C5C}" type="presOf" srcId="{B3EEBECA-6EAC-4AB6-B482-F4E7162268FE}" destId="{94D23B4E-3327-4482-9C46-B5D1308E32D5}" srcOrd="0" destOrd="0" presId="urn:microsoft.com/office/officeart/2005/8/layout/vList2"/>
    <dgm:cxn modelId="{8BDE9016-3F36-417C-B1EA-BB5F5120ECED}" srcId="{34A6C113-5823-4971-AF45-8E01EC1ED3FF}" destId="{3AEC3A93-F369-4FB9-8935-C824240D2547}" srcOrd="0" destOrd="0" parTransId="{617AEB7A-6CCA-49C6-A884-091D6686D914}" sibTransId="{57BB8BED-B2BF-4F17-9F9C-C4074A11E49D}"/>
    <dgm:cxn modelId="{AFC64178-71D7-43F9-8FEA-0CC23C35D7DB}" srcId="{3AEC3A93-F369-4FB9-8935-C824240D2547}" destId="{D7DACFF0-BAD0-4AFF-8405-4374E3CCEC34}" srcOrd="4" destOrd="0" parTransId="{0A815920-EBEF-4029-BE8F-7126A06821A4}" sibTransId="{CFAF3BE8-5213-4D16-BC71-A8519CF7A218}"/>
    <dgm:cxn modelId="{5BAD1617-7819-4A43-B898-5A967A2E9074}" srcId="{3AEC3A93-F369-4FB9-8935-C824240D2547}" destId="{46079CAF-6DCB-4B58-A760-27827E57F06C}" srcOrd="2" destOrd="0" parTransId="{D67333D9-CEAB-4EA5-AC2B-9AC80139E41B}" sibTransId="{D5E3778B-3810-4CAE-93DA-68A9DC606AA3}"/>
    <dgm:cxn modelId="{54BA708C-FD3F-4656-AF7B-066C7725E898}" srcId="{3AEC3A93-F369-4FB9-8935-C824240D2547}" destId="{E323B010-A9E1-4F46-A5DF-81C06AA8ECBF}" srcOrd="3" destOrd="0" parTransId="{86B382FB-EBE5-463A-839B-5D178A109A1A}" sibTransId="{B311D587-C85B-448B-A247-8613CCEA81F1}"/>
    <dgm:cxn modelId="{A1BFDBB3-40A0-4CBF-B1D8-8B65A6F2515E}" type="presOf" srcId="{34A6C113-5823-4971-AF45-8E01EC1ED3FF}" destId="{FD140401-B66A-4D30-A950-B8C91D5623B3}" srcOrd="0" destOrd="0" presId="urn:microsoft.com/office/officeart/2005/8/layout/vList2"/>
    <dgm:cxn modelId="{72B66654-04EE-484C-B2C2-46A65940EDEC}" type="presOf" srcId="{3AEC3A93-F369-4FB9-8935-C824240D2547}" destId="{3E14D492-63D3-4072-883A-07BB31E2DCB2}" srcOrd="0" destOrd="0" presId="urn:microsoft.com/office/officeart/2005/8/layout/vList2"/>
    <dgm:cxn modelId="{A064CBA7-EAB2-4A9E-BD8D-7DA76D040286}" type="presOf" srcId="{CDACEFAD-D902-4CD3-8C24-28868F7433AE}" destId="{94D23B4E-3327-4482-9C46-B5D1308E32D5}" srcOrd="0" destOrd="7" presId="urn:microsoft.com/office/officeart/2005/8/layout/vList2"/>
    <dgm:cxn modelId="{0088BDF7-3CF7-49A2-9EC5-60FEEEF4DFE0}" type="presParOf" srcId="{FD140401-B66A-4D30-A950-B8C91D5623B3}" destId="{3E14D492-63D3-4072-883A-07BB31E2DCB2}" srcOrd="0" destOrd="0" presId="urn:microsoft.com/office/officeart/2005/8/layout/vList2"/>
    <dgm:cxn modelId="{7F531373-EC9C-45CA-831F-84A863513B5E}" type="presParOf" srcId="{FD140401-B66A-4D30-A950-B8C91D5623B3}" destId="{94D23B4E-3327-4482-9C46-B5D1308E32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BA745-1AAD-4A50-AC9B-D576C566478D}">
      <dsp:nvSpPr>
        <dsp:cNvPr id="0" name=""/>
        <dsp:cNvSpPr/>
      </dsp:nvSpPr>
      <dsp:spPr>
        <a:xfrm>
          <a:off x="648071" y="0"/>
          <a:ext cx="7344816" cy="4752528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09953C-6213-46DB-9E90-504B24793899}">
      <dsp:nvSpPr>
        <dsp:cNvPr id="0" name=""/>
        <dsp:cNvSpPr/>
      </dsp:nvSpPr>
      <dsp:spPr>
        <a:xfrm>
          <a:off x="2953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98120" rIns="3600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前言</a:t>
          </a:r>
          <a:endParaRPr lang="zh-TW" altLang="en-US" sz="5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sp:txBody>
      <dsp:txXfrm>
        <a:off x="95753" y="1518558"/>
        <a:ext cx="1733300" cy="1715411"/>
      </dsp:txXfrm>
    </dsp:sp>
    <dsp:sp modelId="{843CDAEB-E08A-49F4-9F31-C0424865429A}">
      <dsp:nvSpPr>
        <dsp:cNvPr id="0" name=""/>
        <dsp:cNvSpPr/>
      </dsp:nvSpPr>
      <dsp:spPr>
        <a:xfrm>
          <a:off x="2241670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98120" rIns="3600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工時</a:t>
          </a:r>
          <a:endParaRPr lang="zh-TW" altLang="en-US" sz="5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sp:txBody>
      <dsp:txXfrm>
        <a:off x="2334470" y="1518558"/>
        <a:ext cx="1733300" cy="1715411"/>
      </dsp:txXfrm>
    </dsp:sp>
    <dsp:sp modelId="{B00E520B-A0A0-4A74-A7D7-4F12347BB235}">
      <dsp:nvSpPr>
        <dsp:cNvPr id="0" name=""/>
        <dsp:cNvSpPr/>
      </dsp:nvSpPr>
      <dsp:spPr>
        <a:xfrm>
          <a:off x="4480388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工資</a:t>
          </a:r>
          <a:endParaRPr lang="zh-TW" altLang="en-US" sz="5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sp:txBody>
      <dsp:txXfrm>
        <a:off x="4573188" y="1518558"/>
        <a:ext cx="1733300" cy="1715411"/>
      </dsp:txXfrm>
    </dsp:sp>
    <dsp:sp modelId="{3058AF05-6A87-4A31-8D68-1B21CD50FBFE}">
      <dsp:nvSpPr>
        <dsp:cNvPr id="0" name=""/>
        <dsp:cNvSpPr/>
      </dsp:nvSpPr>
      <dsp:spPr>
        <a:xfrm>
          <a:off x="6719105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 Unicode MS" panose="020B0604020202020204" pitchFamily="34" charset="-120"/>
            </a:rPr>
            <a:t>其他重點</a:t>
          </a:r>
          <a:endParaRPr lang="zh-TW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  <a:cs typeface="Arial Unicode MS" panose="020B0604020202020204" pitchFamily="34" charset="-120"/>
          </a:endParaRPr>
        </a:p>
      </dsp:txBody>
      <dsp:txXfrm>
        <a:off x="6811905" y="1518558"/>
        <a:ext cx="1733300" cy="17154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BA745-1AAD-4A50-AC9B-D576C566478D}">
      <dsp:nvSpPr>
        <dsp:cNvPr id="0" name=""/>
        <dsp:cNvSpPr/>
      </dsp:nvSpPr>
      <dsp:spPr>
        <a:xfrm>
          <a:off x="648071" y="0"/>
          <a:ext cx="7344816" cy="4752528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709953C-6213-46DB-9E90-504B24793899}">
      <dsp:nvSpPr>
        <dsp:cNvPr id="0" name=""/>
        <dsp:cNvSpPr/>
      </dsp:nvSpPr>
      <dsp:spPr>
        <a:xfrm>
          <a:off x="2953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98120" rIns="3600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前言</a:t>
          </a:r>
          <a:endParaRPr lang="zh-TW" altLang="en-US" sz="5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95753" y="1518558"/>
        <a:ext cx="1733300" cy="1715411"/>
      </dsp:txXfrm>
    </dsp:sp>
    <dsp:sp modelId="{843CDAEB-E08A-49F4-9F31-C0424865429A}">
      <dsp:nvSpPr>
        <dsp:cNvPr id="0" name=""/>
        <dsp:cNvSpPr/>
      </dsp:nvSpPr>
      <dsp:spPr>
        <a:xfrm>
          <a:off x="2241670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98120" rIns="3600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工時</a:t>
          </a:r>
          <a:endParaRPr lang="zh-TW" altLang="en-US" sz="5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334470" y="1518558"/>
        <a:ext cx="1733300" cy="1715411"/>
      </dsp:txXfrm>
    </dsp:sp>
    <dsp:sp modelId="{B00E520B-A0A0-4A74-A7D7-4F12347BB235}">
      <dsp:nvSpPr>
        <dsp:cNvPr id="0" name=""/>
        <dsp:cNvSpPr/>
      </dsp:nvSpPr>
      <dsp:spPr>
        <a:xfrm>
          <a:off x="4480388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工資</a:t>
          </a:r>
          <a:endParaRPr lang="zh-TW" altLang="en-US" sz="5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4573188" y="1518558"/>
        <a:ext cx="1733300" cy="1715411"/>
      </dsp:txXfrm>
    </dsp:sp>
    <dsp:sp modelId="{3058AF05-6A87-4A31-8D68-1B21CD50FBFE}">
      <dsp:nvSpPr>
        <dsp:cNvPr id="0" name=""/>
        <dsp:cNvSpPr/>
      </dsp:nvSpPr>
      <dsp:spPr>
        <a:xfrm>
          <a:off x="6719105" y="1425758"/>
          <a:ext cx="1918900" cy="19010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其他重點</a:t>
          </a:r>
          <a:endParaRPr lang="zh-TW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6811905" y="1518558"/>
        <a:ext cx="1733300" cy="1715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A3B18EA-D9F4-4857-9E77-B52612AC3139}" type="datetimeFigureOut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55869F8-F74B-4482-8414-B0D70AB71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9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D484735-DF16-4392-8E44-57EB414C7459}" type="datetimeFigureOut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B1F47D7-7E48-4D2B-BA4D-98C82A852C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F47D7-7E48-4D2B-BA4D-98C82A852CA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64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F47D7-7E48-4D2B-BA4D-98C82A852CA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45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F47D7-7E48-4D2B-BA4D-98C82A852CA5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0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o.gov.taipe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60FE1E-20A0-4D25-8585-E4AF126D87B7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18CB-9006-4C05-9597-07E6C9579A42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7758-3549-4B43-A22C-E4A4AF3DD0FB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399" y="818924"/>
            <a:ext cx="8229600" cy="89013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743" y="1854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defRPr>
            </a:lvl1pPr>
            <a:lvl2pPr marL="9144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b="1">
                <a:latin typeface="標楷體" pitchFamily="65" charset="-120"/>
                <a:ea typeface="標楷體" pitchFamily="65" charset="-120"/>
              </a:defRPr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03E37DE-0AC1-480B-B474-DD6CC7D7C1C7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50050" y="6261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EE99-9B0C-4A0C-B712-2F21C643E4F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483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8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675E-80CE-4317-98CE-E79014D50E18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166C88-1F5F-42C4-AF11-3B16CF34DA8F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D80-A11E-40F9-A616-451A62B1E213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DEF1-0439-47DD-8929-BE4D0E19A37C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56CD-4BF6-4AA7-B27B-0CC0153C1EF8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83F4-E437-4730-A1BB-FF3874627767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 descr="勞動檢查處LOGO">
            <a:hlinkClick r:id="rId2" tooltip="&quot;勞動檢查處LOGO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" y="21103"/>
            <a:ext cx="2271600" cy="46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A03D-A1A3-439B-ADF0-8665F2E8CCB0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C078-6C8C-4177-A13C-6A86E1A1C5E7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lio.gov.taipei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485923"/>
            <a:ext cx="8814047" cy="1012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B0552B6-1385-4144-B04F-35E9F367BC3A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235D30-FA9A-4CDF-9EED-B86B23F1B0D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 descr="勞動檢查處LOGO">
            <a:hlinkClick r:id="rId15" tooltip="&quot;勞動檢查處LOGO&quot;"/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" y="21103"/>
            <a:ext cx="2271600" cy="4648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C7DDF35-D846-4D5F-9DAE-0CE521DC396B}" type="slidenum">
              <a:rPr lang="zh-TW" altLang="en-US" smtClean="0"/>
              <a:pPr eaLnBrk="1" hangingPunct="1"/>
              <a:t>1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85392" y="541472"/>
            <a:ext cx="6077468" cy="1784644"/>
          </a:xfrm>
        </p:spPr>
        <p:txBody>
          <a:bodyPr/>
          <a:lstStyle/>
          <a:p>
            <a:r>
              <a:rPr lang="zh-TW" alt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勞動條件法令概述及案例分享</a:t>
            </a:r>
            <a:endParaRPr lang="zh-TW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020272" y="3933056"/>
            <a:ext cx="1872208" cy="5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pic>
        <p:nvPicPr>
          <p:cNvPr id="6" name="Picture 1034" descr="MCj044599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31" y="4851105"/>
            <a:ext cx="1639888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5" descr="MCj04459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13804"/>
            <a:ext cx="19431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6" descr="MCj044598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88" y="2343464"/>
            <a:ext cx="15890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7" descr="MCj044599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76" y="2522851"/>
            <a:ext cx="17732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40" descr="MCj044600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51" y="4328868"/>
            <a:ext cx="23034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42" descr="臺北市勞動檢查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81" y="2672026"/>
            <a:ext cx="17287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工作時間規定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43228783"/>
              </p:ext>
            </p:extLst>
          </p:nvPr>
        </p:nvGraphicFramePr>
        <p:xfrm>
          <a:off x="455834" y="980728"/>
          <a:ext cx="843664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020272" y="3717032"/>
            <a:ext cx="160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</a:rPr>
              <a:t>施行細則</a:t>
            </a:r>
            <a:r>
              <a:rPr lang="en-US" altLang="zh-TW" sz="1600" dirty="0" smtClean="0">
                <a:latin typeface="+mn-ea"/>
              </a:rPr>
              <a:t>§20-1</a:t>
            </a:r>
            <a:endParaRPr lang="zh-TW" altLang="en-US" sz="16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516445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17550"/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例：小明與公司約定上班時間為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08:00~17:00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，中間休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1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小時，故約定之每日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正常工時為</a:t>
            </a:r>
            <a:r>
              <a:rPr lang="en-US" altLang="zh-TW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8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小時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。小明於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9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11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日工作至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19:30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下班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另晚餐休息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30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分鐘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，故當日正常工時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8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小時外，另有</a:t>
            </a:r>
            <a:r>
              <a:rPr lang="en-US" altLang="zh-TW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2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小時延長工時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。</a:t>
            </a:r>
            <a:endParaRPr lang="en-US" altLang="zh-TW" sz="2400" dirty="0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9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部分工時勞工不適用變形工時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2913" y="1909896"/>
            <a:ext cx="8678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 smtClean="0"/>
              <a:t>勞動</a:t>
            </a:r>
            <a:r>
              <a:rPr lang="zh-TW" altLang="en-US" sz="2800" dirty="0"/>
              <a:t>部</a:t>
            </a:r>
            <a:r>
              <a:rPr lang="en-US" altLang="zh-TW" sz="2800" dirty="0" smtClean="0"/>
              <a:t>103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11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05</a:t>
            </a:r>
            <a:r>
              <a:rPr lang="zh-TW" altLang="en-US" sz="2800" dirty="0" smtClean="0"/>
              <a:t>日勞動</a:t>
            </a:r>
            <a:r>
              <a:rPr lang="zh-TW" altLang="en-US" sz="2800" dirty="0"/>
              <a:t>條</a:t>
            </a:r>
            <a:r>
              <a:rPr lang="en-US" altLang="zh-TW" sz="2800" dirty="0"/>
              <a:t>3</a:t>
            </a:r>
            <a:r>
              <a:rPr lang="zh-TW" altLang="en-US" sz="2800" dirty="0"/>
              <a:t>字第</a:t>
            </a:r>
            <a:r>
              <a:rPr lang="en-US" altLang="zh-TW" sz="2800" dirty="0"/>
              <a:t>1030028069</a:t>
            </a:r>
            <a:r>
              <a:rPr lang="zh-TW" altLang="en-US" sz="2800" dirty="0" smtClean="0"/>
              <a:t>號函：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800" dirty="0"/>
          </a:p>
          <a:p>
            <a:pPr algn="just"/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工作時間，相較於全時工作勞工已有相當程度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縮減，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已足使雇主彈性安排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出勤模式，爰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部分工時勞工無得適用前開彈性工時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415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延長工時之處理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159981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勞工有延長工時之情事，雇主應：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依法給付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加班費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勞基法第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24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條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，或是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勞資雙方同意之情形下，勞工可選擇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補休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勞基法第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32-1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條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23107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補休注意事項：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雇主不可強迫員工僅可申請補休而不能申請加班費</a:t>
            </a:r>
            <a:endParaRPr lang="en-US" altLang="zh-TW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依延長工時或休息日工作事實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發生時間先後順序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補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休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補休期限由勞雇雙方協商，依照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特別休假所約定年度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，以約定年度之末日作為最終補休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期限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未休完之補休，依原加班當日之工資計算標準發給加班費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504" y="476672"/>
            <a:ext cx="8928992" cy="109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459" name="內容版面配置區 4" descr="03.jpg"/>
          <p:cNvPicPr>
            <a:picLocks noGrp="1" noChangeAspect="1"/>
          </p:cNvPicPr>
          <p:nvPr isPhoto="1"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081" y="908720"/>
            <a:ext cx="8351837" cy="5229225"/>
          </a:xfrm>
        </p:spPr>
      </p:pic>
      <p:sp>
        <p:nvSpPr>
          <p:cNvPr id="5" name="橢圓形圖說文字 4"/>
          <p:cNvSpPr/>
          <p:nvPr/>
        </p:nvSpPr>
        <p:spPr>
          <a:xfrm>
            <a:off x="6361906" y="5445052"/>
            <a:ext cx="1872208" cy="603448"/>
          </a:xfrm>
          <a:prstGeom prst="wedgeEllipseCallout">
            <a:avLst>
              <a:gd name="adj1" fmla="val -5053"/>
              <a:gd name="adj2" fmla="val -70579"/>
            </a:avLst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非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396081" y="4927377"/>
            <a:ext cx="1872208" cy="603448"/>
          </a:xfrm>
          <a:prstGeom prst="wedgeEllipseCallout">
            <a:avLst>
              <a:gd name="adj1" fmla="val -5053"/>
              <a:gd name="adj2" fmla="val -70579"/>
            </a:avLst>
          </a:prstGeo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780007" y="169357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§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之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補休例子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1599813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小明與公司約定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月薪為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48,000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元，於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107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3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21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日加班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小時並換補休，如約定應於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108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月底前休畢。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但小明於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107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11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月調薪至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50,000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元，至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108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年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月底前仍然未休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畢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?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如何折算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 答：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48,000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元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換算時薪為</a:t>
            </a:r>
            <a:r>
              <a:rPr lang="en-US" altLang="zh-TW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48,000/240=200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元。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         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該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小時補休折算工資為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200*4/3*2=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534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元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719138" indent="-719138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         </a:t>
            </a:r>
            <a:r>
              <a: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提醒：雇主應於平時就明確記載勞工將何日之加班時數選擇補休，以及哪些時數已經補休完畢，以避免屆時要折算工資時，無法釐清加班時數之折算工資標準。</a:t>
            </a:r>
            <a:endParaRPr lang="en-US" altLang="zh-TW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2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小明和小花與公司約定期限為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6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個月，且公司特別休假採週年制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依到職日計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，小明和小花皆於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6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5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日加班並選補休，小明到職日為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7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日，小花到職日為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12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10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日，雙方該補休期限為何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 答：小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明補休期限為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6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30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日，小花補休期限為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12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5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日</a:t>
            </a: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6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延長工作時間之上限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1599813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上限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原則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：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(1)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延長工時＋正常工時，一日不得超過</a:t>
            </a:r>
            <a:r>
              <a:rPr lang="en-US" altLang="zh-TW" sz="24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12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小時。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例外：勞基法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32-4)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(2)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延長工時，一個月不得超過</a:t>
            </a:r>
            <a:r>
              <a:rPr lang="en-US" altLang="zh-TW" sz="24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46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小時。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例外：勞基法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32-2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但書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</a:p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P.S. </a:t>
            </a:r>
            <a:r>
              <a:rPr lang="zh-TW" altLang="en-US" sz="20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國定假日、特別休假、例假出勤</a:t>
            </a:r>
            <a:r>
              <a:rPr lang="en-US" altLang="zh-TW" sz="20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8</a:t>
            </a:r>
            <a:r>
              <a:rPr lang="zh-TW" altLang="en-US" sz="20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小時內之時數不列入當月延長工時</a:t>
            </a:r>
            <a:r>
              <a:rPr lang="en-US" altLang="zh-TW" sz="20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46</a:t>
            </a:r>
            <a:r>
              <a:rPr lang="zh-TW" altLang="en-US" sz="2000" u="sng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小時 </a:t>
            </a:r>
            <a:endParaRPr lang="en-US" altLang="zh-TW" sz="2000" u="sng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   </a:t>
            </a:r>
            <a:endParaRPr lang="zh-TW" altLang="en-US" sz="2000" dirty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36" y="3717032"/>
            <a:ext cx="8784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例外：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勞基法第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32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條第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4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項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針對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1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日工時超過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12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小時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：</a:t>
            </a:r>
            <a:endParaRPr lang="en-US" altLang="zh-TW" sz="2000" dirty="0" smtClean="0">
              <a:latin typeface="+mn-ea"/>
              <a:cs typeface="Arial Unicode MS" panose="020B0604020202020204" pitchFamily="34" charset="-120"/>
            </a:endParaRPr>
          </a:p>
          <a:p>
            <a:pPr marL="8128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因天災、事變或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突發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事件</a:t>
            </a:r>
            <a:endParaRPr lang="en-US" altLang="zh-TW" sz="2000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marL="8128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延長開始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後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24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小時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內通知工會；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無工會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組織者，應報當地主管機關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備查</a:t>
            </a:r>
            <a:endParaRPr lang="en-US" altLang="zh-TW" sz="2000" dirty="0" smtClean="0">
              <a:latin typeface="+mn-ea"/>
              <a:cs typeface="Arial Unicode MS" panose="020B0604020202020204" pitchFamily="34" charset="-120"/>
            </a:endParaRPr>
          </a:p>
          <a:p>
            <a:pPr marL="812800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延長之工作時間，雇主應於事後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補給</a:t>
            </a:r>
            <a:r>
              <a:rPr lang="zh-TW" altLang="en-US" sz="2000" b="1" dirty="0">
                <a:latin typeface="+mn-ea"/>
                <a:cs typeface="Arial Unicode MS" panose="020B0604020202020204" pitchFamily="34" charset="-120"/>
              </a:rPr>
              <a:t>勞工以適當之</a:t>
            </a:r>
            <a:r>
              <a:rPr lang="zh-TW" altLang="en-US" sz="2000" b="1" dirty="0" smtClean="0">
                <a:latin typeface="+mn-ea"/>
                <a:cs typeface="Arial Unicode MS" panose="020B0604020202020204" pitchFamily="34" charset="-120"/>
              </a:rPr>
              <a:t>休息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至少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12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小時；內政部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74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年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3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月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13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日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(74)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台內勞字第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285665</a:t>
            </a:r>
            <a:r>
              <a:rPr lang="zh-TW" altLang="en-US" sz="1400" b="1" dirty="0" smtClean="0">
                <a:latin typeface="+mn-ea"/>
                <a:cs typeface="Arial Unicode MS" panose="020B0604020202020204" pitchFamily="34" charset="-120"/>
              </a:rPr>
              <a:t>號函</a:t>
            </a:r>
            <a:r>
              <a:rPr lang="en-US" altLang="zh-TW" sz="1400" b="1" dirty="0" smtClean="0">
                <a:latin typeface="+mn-ea"/>
                <a:cs typeface="Arial Unicode MS" panose="020B060402020202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7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76256" y="116632"/>
            <a:ext cx="2160240" cy="6624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圖片 4" descr="02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6" y="508277"/>
            <a:ext cx="86423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AE84DF-54DB-41A3-AAEB-ECE9AD522433}" type="slidenum">
              <a:rPr lang="zh-TW" altLang="en-US" sz="1100">
                <a:solidFill>
                  <a:schemeClr val="bg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zh-TW" altLang="en-US" sz="1100" dirty="0">
              <a:solidFill>
                <a:schemeClr val="bg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45592" y="3244334"/>
            <a:ext cx="4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0235D30-FA9A-4CDF-9EED-B86B23F1B0DB}" type="slidenum">
              <a:rPr lang="zh-TW" altLang="en-US"/>
              <a:pPr/>
              <a:t>16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763688" y="2348880"/>
            <a:ext cx="5904656" cy="2394325"/>
          </a:xfrm>
          <a:prstGeom prst="roundRect">
            <a:avLst/>
          </a:prstGeom>
          <a:noFill/>
          <a:ln w="444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7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368" y="476672"/>
            <a:ext cx="8983127" cy="108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31" name="內容版面配置區 4" descr="04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955" y="1282720"/>
            <a:ext cx="8497887" cy="5040312"/>
          </a:xfrm>
        </p:spPr>
      </p:pic>
      <p:sp>
        <p:nvSpPr>
          <p:cNvPr id="2253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1B664E-9E26-4EB2-8492-97E364092E20}" type="slidenum">
              <a:rPr lang="zh-TW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469622" y="1484784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(§34)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251520" y="476672"/>
            <a:ext cx="2448272" cy="973632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休息時間是指</a:t>
            </a:r>
            <a:r>
              <a:rPr lang="zh-TW" altLang="en-US" dirty="0" smtClean="0">
                <a:solidFill>
                  <a:srgbClr val="FF0000"/>
                </a:solidFill>
              </a:rPr>
              <a:t>「實際下班時間」</a:t>
            </a:r>
            <a:r>
              <a:rPr lang="zh-TW" altLang="en-US" dirty="0" smtClean="0">
                <a:solidFill>
                  <a:schemeClr val="tx1"/>
                </a:solidFill>
              </a:rPr>
              <a:t>起算至下個班次出勤前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§36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 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-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 </a:t>
            </a:r>
            <a:r>
              <a:rPr lang="zh-TW" altLang="en-US" sz="3200" b="1" dirty="0" smtClean="0">
                <a:latin typeface="Noto Sans CJK TC Bold" pitchFamily="34" charset="-120"/>
                <a:ea typeface="Noto Sans CJK TC Bold" pitchFamily="34" charset="-120"/>
              </a:rPr>
              <a:t>例假、休息</a:t>
            </a:r>
            <a:r>
              <a:rPr lang="zh-TW" altLang="en-US" sz="3200" b="1" dirty="0">
                <a:latin typeface="Noto Sans CJK TC Bold" pitchFamily="34" charset="-120"/>
                <a:ea typeface="Noto Sans CJK TC Bold" pitchFamily="34" charset="-120"/>
              </a:rPr>
              <a:t>日</a:t>
            </a:r>
            <a:endParaRPr lang="zh-TW" alt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勞工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每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7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日中至少應有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日之休息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 ，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其中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日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為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例假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zh-TW" sz="2400" b="1" dirty="0" smtClean="0">
                <a:solidFill>
                  <a:schemeClr val="tx1"/>
                </a:solidFill>
                <a:latin typeface="+mn-ea"/>
              </a:rPr>
              <a:t>日</a:t>
            </a:r>
            <a:r>
              <a:rPr lang="zh-TW" altLang="zh-TW" sz="2400" b="1" dirty="0">
                <a:solidFill>
                  <a:schemeClr val="tx1"/>
                </a:solidFill>
                <a:latin typeface="+mn-ea"/>
              </a:rPr>
              <a:t>為</a:t>
            </a:r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休息</a:t>
            </a:r>
            <a:r>
              <a:rPr lang="zh-TW" altLang="zh-TW" sz="24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例外：變形工時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45720" indent="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  (P.S.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請明確訂定一週起迄，例：週一至週日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雇主不得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使勞工連續工作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逾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日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國定假日、特別休假、事病假等視同出勤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271463" indent="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除非採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週變形工時或依勞基法第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36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條第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項及第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項調整例假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新法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，才可使勞工連續工作超過</a:t>
            </a:r>
            <a:r>
              <a:rPr lang="en-US" altLang="zh-TW" sz="170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天，</a:t>
            </a:r>
            <a:r>
              <a:rPr lang="zh-TW" altLang="en-US" sz="1700" dirty="0">
                <a:solidFill>
                  <a:schemeClr val="tx1"/>
                </a:solidFill>
                <a:latin typeface="+mn-ea"/>
              </a:rPr>
              <a:t>但</a:t>
            </a:r>
            <a:r>
              <a:rPr lang="zh-TW" altLang="en-US" sz="1700" dirty="0" smtClean="0">
                <a:solidFill>
                  <a:schemeClr val="tx1"/>
                </a:solidFill>
                <a:latin typeface="+mn-ea"/>
              </a:rPr>
              <a:t>皆有行業別等等限制，並非想使用就可使用</a:t>
            </a:r>
            <a:endParaRPr lang="en-US" altLang="zh-TW" sz="1700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424862" cy="3529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未實施變形工時且未給加班費情形下</a:t>
            </a:r>
            <a:endParaRPr lang="en-US" altLang="zh-TW" sz="3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" indent="0">
              <a:lnSpc>
                <a:spcPct val="150000"/>
              </a:lnSpc>
              <a:buNone/>
              <a:defRPr/>
            </a:pPr>
            <a:endParaRPr lang="en-US" altLang="zh-TW" sz="3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替代處理程序 2"/>
          <p:cNvSpPr/>
          <p:nvPr/>
        </p:nvSpPr>
        <p:spPr>
          <a:xfrm>
            <a:off x="611188" y="476672"/>
            <a:ext cx="8208962" cy="10080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一例一休範例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95288" y="1844675"/>
            <a:ext cx="83518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2" descr="C:\Users\ruby2012\AppData\Local\Microsoft\Windows\Temporary Internet Files\Content.Outlook\1SPJ89PR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93" y="4765040"/>
            <a:ext cx="1223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C:\Users\ruby2012\AppData\Local\Microsoft\Windows\Temporary Internet Files\Content.Outlook\1SPJ89PR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5005705"/>
            <a:ext cx="11271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348EF-EDAA-46EF-A336-3CFB774A3206}" type="slidenum">
              <a:rPr lang="zh-TW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47" y="2855345"/>
            <a:ext cx="4397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甜甜圈 12"/>
          <p:cNvSpPr/>
          <p:nvPr/>
        </p:nvSpPr>
        <p:spPr>
          <a:xfrm>
            <a:off x="6722147" y="3731500"/>
            <a:ext cx="418795" cy="4167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甜甜圈 15"/>
          <p:cNvSpPr/>
          <p:nvPr/>
        </p:nvSpPr>
        <p:spPr>
          <a:xfrm>
            <a:off x="6741290" y="4587837"/>
            <a:ext cx="418795" cy="4167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47" y="5502138"/>
            <a:ext cx="4397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5" y="2563189"/>
            <a:ext cx="5818738" cy="39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370" y="594105"/>
            <a:ext cx="8381260" cy="766362"/>
          </a:xfrm>
        </p:spPr>
        <p:txBody>
          <a:bodyPr/>
          <a:lstStyle/>
          <a:p>
            <a:r>
              <a:rPr lang="zh-TW" altLang="en-US" sz="5200" b="1" dirty="0" smtClean="0">
                <a:solidFill>
                  <a:srgbClr val="FFC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課程大綱</a:t>
            </a:r>
            <a:endParaRPr lang="zh-TW" altLang="en-US" sz="5200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530740116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5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476672"/>
            <a:ext cx="89289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3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1B664E-9E26-4EB2-8492-97E364092E20}" type="slidenum">
              <a:rPr lang="zh-TW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80312" y="899428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(§34)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C:\Users\lsio101013\Desktop\2018-09-14_1602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/>
          <a:stretch/>
        </p:blipFill>
        <p:spPr bwMode="auto">
          <a:xfrm>
            <a:off x="315143" y="532894"/>
            <a:ext cx="8223770" cy="59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806331" y="3375819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(§36-4)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53663" y="5301208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(§36-5)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992609" y="1782344"/>
            <a:ext cx="3657321" cy="4464360"/>
          </a:xfrm>
          <a:prstGeom prst="roundRect">
            <a:avLst/>
          </a:prstGeom>
          <a:noFill/>
          <a:ln w="444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0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Noto Sans CJK TC Bold" pitchFamily="34" charset="-120"/>
                <a:ea typeface="Noto Sans CJK TC Bold" pitchFamily="34" charset="-120"/>
              </a:rPr>
              <a:t>2</a:t>
            </a:r>
            <a:r>
              <a:rPr lang="zh-TW" altLang="en-US" b="1" dirty="0">
                <a:latin typeface="Noto Sans CJK TC Bold" pitchFamily="34" charset="-120"/>
                <a:ea typeface="Noto Sans CJK TC Bold" pitchFamily="34" charset="-120"/>
              </a:rPr>
              <a:t>週變形工時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19070"/>
            <a:ext cx="8407893" cy="4864610"/>
          </a:xfr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對象：適用勞動基準法之行業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限制：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02920" indent="-457200" eaLnBrk="1" hangingPunct="1">
              <a:lnSpc>
                <a:spcPct val="13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每日正常工時不得超過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小時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02920" indent="-457200" eaLnBrk="1" hangingPunct="1">
              <a:lnSpc>
                <a:spcPct val="13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週正常工時不得超過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80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小時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02920" indent="-457200" eaLnBrk="1" hangingPunct="1">
              <a:lnSpc>
                <a:spcPct val="13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每週正常工時總時數不得超過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48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小時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02920" indent="-457200" eaLnBrk="1" hangingPunct="1">
              <a:lnSpc>
                <a:spcPct val="13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每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7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至少要有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日例假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02920" indent="-457200" eaLnBrk="1" hangingPunct="1">
              <a:lnSpc>
                <a:spcPct val="135000"/>
              </a:lnSpc>
              <a:spcBef>
                <a:spcPct val="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例假及休假日於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週中至少要有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天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例：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註：另有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週及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週變形工時規定，並有其特定適用行業及規範。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800" b="1" u="sng" dirty="0">
              <a:solidFill>
                <a:srgbClr val="0033CC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800" b="1" dirty="0">
              <a:solidFill>
                <a:srgbClr val="C00000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8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69" y="4941168"/>
            <a:ext cx="6768752" cy="7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§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37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－</a:t>
            </a:r>
            <a:r>
              <a:rPr lang="zh-TW" altLang="en-US" sz="3200" dirty="0">
                <a:latin typeface="Noto Sans CJK TC Bold" pitchFamily="34" charset="-120"/>
                <a:ea typeface="Noto Sans CJK TC Bold" pitchFamily="34" charset="-120"/>
              </a:rPr>
              <a:t>國定假日、投票日等</a:t>
            </a:r>
            <a:endParaRPr lang="zh-TW" alt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76684" y="1844824"/>
            <a:ext cx="7589891" cy="440740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內政部所定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應放假之紀念日、節日、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勞動節</a:t>
            </a:r>
            <a:r>
              <a:rPr lang="en-US" altLang="zh-TW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+mn-ea"/>
              </a:rPr>
              <a:t>目前國定假日</a:t>
            </a:r>
            <a:r>
              <a:rPr lang="en-US" altLang="zh-TW" sz="1400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TW" altLang="en-US" sz="1400" dirty="0">
                <a:solidFill>
                  <a:schemeClr val="tx1"/>
                </a:solidFill>
                <a:latin typeface="+mn-ea"/>
              </a:rPr>
              <a:t>日</a:t>
            </a:r>
            <a:r>
              <a:rPr lang="en-US" altLang="zh-TW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及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其他中央主管機關指定應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放假日</a:t>
            </a:r>
            <a:r>
              <a:rPr lang="en-US" altLang="zh-TW" sz="1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  <a:latin typeface="+mn-ea"/>
              </a:rPr>
              <a:t>例：選舉</a:t>
            </a:r>
            <a:r>
              <a:rPr lang="en-US" altLang="zh-TW" sz="14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均應休假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+mn-ea"/>
              </a:rPr>
            </a:br>
            <a:endParaRPr lang="en-US" altLang="zh-TW" sz="14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細則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23-1)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國定假日遇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例假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或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休息日，應給補假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。但不包括本法第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37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條指定應放假之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日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447675" indent="-176213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原則上，勞工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年至少會有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116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的假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(52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天例假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+52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天休息日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+12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天國定假日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=116)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Noto Sans CJK TC Bold" pitchFamily="34" charset="-120"/>
                <a:ea typeface="Noto Sans CJK TC Bold" pitchFamily="34" charset="-120"/>
              </a:rPr>
              <a:t>§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37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－</a:t>
            </a:r>
            <a:r>
              <a:rPr lang="zh-TW" altLang="en-US" sz="3200" dirty="0">
                <a:latin typeface="Noto Sans CJK TC Bold" pitchFamily="34" charset="-120"/>
                <a:ea typeface="Noto Sans CJK TC Bold" pitchFamily="34" charset="-120"/>
              </a:rPr>
              <a:t>國定假日、投票日等</a:t>
            </a:r>
            <a:endParaRPr lang="zh-TW" altLang="en-US" sz="3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47414" y="1681593"/>
            <a:ext cx="7892136" cy="4407408"/>
          </a:xfrm>
        </p:spPr>
        <p:txBody>
          <a:bodyPr>
            <a:noAutofit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雇主使勞工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於勞基法第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37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條所定之假日出勤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，工資應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加倍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</a:rPr>
              <a:t>發給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勞基法第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39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條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國定假日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可調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移至其他工作日，但需經該勞工同意，不可逕自對調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marL="45720" indent="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dirty="0" err="1" smtClean="0">
                <a:solidFill>
                  <a:schemeClr val="tx1"/>
                </a:solidFill>
                <a:latin typeface="+mn-ea"/>
              </a:rPr>
              <a:t>p.s.1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所謂「加倍發給」，係指當日工資照給外，再加發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日工資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。此因勞工於假日工作，即使未滿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小時，亦已無法充分運用假日之故。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行政院勞工委員會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現勞動部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)83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21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日台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(83)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勞動一字第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102498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號函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45720" indent="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dirty="0" err="1" smtClean="0">
                <a:solidFill>
                  <a:schemeClr val="tx1"/>
                </a:solidFill>
                <a:latin typeface="+mn-ea"/>
              </a:rPr>
              <a:t>p.s.2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投票日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具投票權且該日原屬工作日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之勞工，放假一日；原毋須出勤者，不另給假給薪，但勞工於選舉投票日出勤，加給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該工作時間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之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工資即可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33400" indent="-533400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sz="2400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4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國定假日範例</a:t>
            </a:r>
            <a:endParaRPr lang="zh-TW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9443" y="1865545"/>
            <a:ext cx="7615237" cy="4464496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例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：小明與公司約定每月月薪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30000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元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採排班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制。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公司要求小明於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勞動節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出勤，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(1)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公司經小明同意將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日勞動節與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日工作日對調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(2)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公司未調移國定假日或小明不同意調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移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533400" indent="-53340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答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533400" indent="-53340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小明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日出勤，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日休，因調移後之原休假日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勞動節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已成為工作日，故小明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日出勤不生加倍發給工資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問題。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533400" indent="-533400">
              <a:lnSpc>
                <a:spcPct val="135000"/>
              </a:lnSpc>
              <a:spcBef>
                <a:spcPct val="0"/>
              </a:spcBef>
              <a:buNone/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(2)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小明於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日國定假日出勤，公司除要給小明當月月薪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30000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元外，另要加給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30000/30=1000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元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sz="2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indent="0" eaLnBrk="1" hangingPunct="1">
              <a:lnSpc>
                <a:spcPct val="135000"/>
              </a:lnSpc>
              <a:spcBef>
                <a:spcPct val="0"/>
              </a:spcBef>
              <a:buNone/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§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38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－</a:t>
            </a:r>
            <a:r>
              <a:rPr lang="zh-TW" altLang="en-US" sz="3200" dirty="0" smtClean="0">
                <a:latin typeface="Noto Sans CJK TC Bold" pitchFamily="34" charset="-120"/>
                <a:ea typeface="Noto Sans CJK TC Bold" pitchFamily="34" charset="-120"/>
              </a:rPr>
              <a:t>特別休假</a:t>
            </a:r>
            <a:endParaRPr lang="zh-TW" altLang="en-US" sz="3200" dirty="0"/>
          </a:p>
        </p:txBody>
      </p:sp>
      <p:sp>
        <p:nvSpPr>
          <p:cNvPr id="5" name="內容版面配置區 8"/>
          <p:cNvSpPr txBox="1">
            <a:spLocks/>
          </p:cNvSpPr>
          <p:nvPr/>
        </p:nvSpPr>
        <p:spPr>
          <a:xfrm>
            <a:off x="0" y="1530544"/>
            <a:ext cx="9128787" cy="482453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4638">
              <a:buFont typeface="Wingdings" panose="05000000000000000000" pitchFamily="2" charset="2"/>
              <a:buChar char="Ø"/>
            </a:pPr>
            <a:r>
              <a:rPr lang="zh-TW" altLang="en-US" sz="2400" spc="150" dirty="0">
                <a:solidFill>
                  <a:schemeClr val="tx1"/>
                </a:solidFill>
                <a:latin typeface="+mn-ea"/>
              </a:rPr>
              <a:t>勞工在同一雇主或事業單位，繼續工作滿一定期間</a:t>
            </a: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者，應給予</a:t>
            </a:r>
            <a:r>
              <a:rPr lang="zh-TW" altLang="en-US" sz="2400" spc="150" dirty="0">
                <a:solidFill>
                  <a:srgbClr val="FF0000"/>
                </a:solidFill>
                <a:latin typeface="+mn-ea"/>
              </a:rPr>
              <a:t>特別</a:t>
            </a:r>
            <a:r>
              <a:rPr lang="zh-TW" altLang="en-US" sz="2400" spc="150" dirty="0" smtClean="0">
                <a:solidFill>
                  <a:srgbClr val="FF0000"/>
                </a:solidFill>
                <a:latin typeface="+mn-ea"/>
              </a:rPr>
              <a:t>休假</a:t>
            </a:r>
            <a:endParaRPr lang="en-US" altLang="zh-TW" sz="2400" spc="150" dirty="0" smtClean="0">
              <a:solidFill>
                <a:srgbClr val="FF0000"/>
              </a:solidFill>
              <a:latin typeface="+mn-ea"/>
            </a:endParaRPr>
          </a:p>
          <a:p>
            <a:pPr marL="361950" indent="-274638">
              <a:buFont typeface="Wingdings" panose="05000000000000000000" pitchFamily="2" charset="2"/>
              <a:buChar char="Ø"/>
            </a:pP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特別休假</a:t>
            </a:r>
            <a:r>
              <a:rPr lang="zh-TW" altLang="en-US" sz="2400" spc="150" dirty="0" smtClean="0">
                <a:solidFill>
                  <a:srgbClr val="FF0000"/>
                </a:solidFill>
                <a:latin typeface="+mn-ea"/>
              </a:rPr>
              <a:t>由</a:t>
            </a:r>
            <a:r>
              <a:rPr lang="zh-TW" altLang="en-US" sz="2400" spc="150" dirty="0">
                <a:solidFill>
                  <a:srgbClr val="FF0000"/>
                </a:solidFill>
                <a:latin typeface="+mn-ea"/>
              </a:rPr>
              <a:t>勞工</a:t>
            </a:r>
            <a:r>
              <a:rPr lang="zh-TW" altLang="en-US" sz="2400" spc="150" dirty="0" smtClean="0">
                <a:solidFill>
                  <a:srgbClr val="FF0000"/>
                </a:solidFill>
                <a:latin typeface="+mn-ea"/>
              </a:rPr>
              <a:t>排定</a:t>
            </a:r>
            <a:r>
              <a:rPr lang="en-US" altLang="zh-TW" sz="1600" spc="15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600" spc="150" dirty="0" smtClean="0">
                <a:solidFill>
                  <a:schemeClr val="tx1"/>
                </a:solidFill>
                <a:latin typeface="+mn-ea"/>
              </a:rPr>
              <a:t>但</a:t>
            </a:r>
            <a:r>
              <a:rPr lang="zh-TW" altLang="en-US" sz="1600" spc="150" dirty="0">
                <a:solidFill>
                  <a:schemeClr val="tx1"/>
                </a:solidFill>
                <a:latin typeface="+mn-ea"/>
              </a:rPr>
              <a:t>雇主基於企業經營上之急迫</a:t>
            </a:r>
            <a:r>
              <a:rPr lang="zh-TW" altLang="en-US" sz="1600" spc="150" dirty="0" smtClean="0">
                <a:solidFill>
                  <a:schemeClr val="tx1"/>
                </a:solidFill>
                <a:latin typeface="+mn-ea"/>
              </a:rPr>
              <a:t>需求或</a:t>
            </a:r>
            <a:r>
              <a:rPr lang="zh-TW" altLang="en-US" sz="1600" spc="150" dirty="0">
                <a:solidFill>
                  <a:schemeClr val="tx1"/>
                </a:solidFill>
                <a:latin typeface="+mn-ea"/>
              </a:rPr>
              <a:t>勞工因個人因素，得與他方協商</a:t>
            </a:r>
            <a:r>
              <a:rPr lang="zh-TW" altLang="en-US" sz="1600" spc="150" dirty="0" smtClean="0">
                <a:solidFill>
                  <a:schemeClr val="tx1"/>
                </a:solidFill>
                <a:latin typeface="+mn-ea"/>
              </a:rPr>
              <a:t>調整</a:t>
            </a:r>
            <a:r>
              <a:rPr lang="en-US" altLang="zh-TW" sz="1600" spc="150" dirty="0">
                <a:solidFill>
                  <a:schemeClr val="tx1"/>
                </a:solidFill>
                <a:latin typeface="+mn-ea"/>
              </a:rPr>
              <a:t>)</a:t>
            </a:r>
            <a:endParaRPr lang="en-US" altLang="zh-TW" sz="1600" spc="150" dirty="0" smtClean="0">
              <a:solidFill>
                <a:schemeClr val="tx1"/>
              </a:solidFill>
              <a:latin typeface="+mn-ea"/>
            </a:endParaRPr>
          </a:p>
          <a:p>
            <a:pPr marL="361950" indent="-274638">
              <a:buFont typeface="Wingdings" panose="05000000000000000000" pitchFamily="2" charset="2"/>
              <a:buChar char="Ø"/>
            </a:pP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雇主應告知勞工特別休假之規定</a:t>
            </a:r>
            <a:endParaRPr lang="en-US" altLang="zh-TW" sz="2400" spc="150" dirty="0" smtClean="0">
              <a:solidFill>
                <a:schemeClr val="tx1"/>
              </a:solidFill>
              <a:latin typeface="+mn-ea"/>
            </a:endParaRPr>
          </a:p>
          <a:p>
            <a:pPr marL="357188" indent="0">
              <a:buNone/>
            </a:pPr>
            <a:r>
              <a:rPr lang="en-US" altLang="zh-TW" sz="2400" spc="15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勞工符合特別休假條件時，雇主應告知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勞工</a:t>
            </a:r>
            <a:endParaRPr lang="en-US" altLang="zh-TW" spc="150" dirty="0" smtClean="0">
              <a:solidFill>
                <a:schemeClr val="tx1"/>
              </a:solidFill>
              <a:latin typeface="+mn-ea"/>
            </a:endParaRPr>
          </a:p>
          <a:p>
            <a:pPr marL="533400" indent="-176213">
              <a:buNone/>
            </a:pPr>
            <a:r>
              <a:rPr lang="en-US" altLang="zh-TW" spc="15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工資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清冊須記載勞工特別休假資訊，另每年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定期將其內容以書面通知勞工</a:t>
            </a:r>
            <a:endParaRPr lang="en-US" altLang="zh-TW" spc="150" dirty="0" smtClean="0">
              <a:solidFill>
                <a:schemeClr val="tx1"/>
              </a:solidFill>
              <a:latin typeface="+mn-ea"/>
            </a:endParaRPr>
          </a:p>
          <a:p>
            <a:pPr marL="361950" indent="-274638">
              <a:buFont typeface="Wingdings" panose="05000000000000000000" pitchFamily="2" charset="2"/>
              <a:buChar char="Ø"/>
            </a:pP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未休之特別休假應</a:t>
            </a:r>
            <a:r>
              <a:rPr lang="zh-TW" altLang="en-US" sz="2400" spc="150" dirty="0">
                <a:solidFill>
                  <a:schemeClr val="tx1"/>
                </a:solidFill>
                <a:latin typeface="+mn-ea"/>
              </a:rPr>
              <a:t>發給</a:t>
            </a:r>
            <a:r>
              <a:rPr lang="zh-TW" altLang="en-US" sz="2400" spc="150" dirty="0">
                <a:solidFill>
                  <a:srgbClr val="FF0000"/>
                </a:solidFill>
                <a:latin typeface="+mn-ea"/>
              </a:rPr>
              <a:t>工資</a:t>
            </a: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，或勞雇協商</a:t>
            </a:r>
            <a:r>
              <a:rPr lang="zh-TW" altLang="en-US" sz="2400" spc="150" dirty="0">
                <a:solidFill>
                  <a:schemeClr val="tx1"/>
                </a:solidFill>
                <a:latin typeface="+mn-ea"/>
              </a:rPr>
              <a:t>遞延至</a:t>
            </a:r>
            <a:r>
              <a:rPr lang="zh-TW" altLang="en-US" sz="2400" spc="150" dirty="0">
                <a:solidFill>
                  <a:srgbClr val="FF0000"/>
                </a:solidFill>
                <a:latin typeface="+mn-ea"/>
              </a:rPr>
              <a:t>次一</a:t>
            </a:r>
            <a:r>
              <a:rPr lang="zh-TW" altLang="en-US" sz="2400" spc="15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zh-TW" altLang="en-US" sz="2400" spc="150" dirty="0" smtClean="0">
                <a:solidFill>
                  <a:schemeClr val="tx1"/>
                </a:solidFill>
                <a:latin typeface="+mn-ea"/>
              </a:rPr>
              <a:t>休</a:t>
            </a:r>
            <a:endParaRPr lang="en-US" altLang="zh-TW" sz="2400" spc="150" dirty="0" smtClean="0">
              <a:solidFill>
                <a:schemeClr val="tx1"/>
              </a:solidFill>
              <a:latin typeface="+mn-ea"/>
            </a:endParaRPr>
          </a:p>
          <a:p>
            <a:pPr marL="85725" indent="273050">
              <a:buNone/>
            </a:pPr>
            <a:r>
              <a:rPr lang="en-US" altLang="zh-TW" spc="15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年度終結或契約終止結算</a:t>
            </a:r>
            <a:endParaRPr lang="en-US" altLang="zh-TW" spc="150" dirty="0" smtClean="0">
              <a:solidFill>
                <a:schemeClr val="tx1"/>
              </a:solidFill>
              <a:latin typeface="+mn-ea"/>
            </a:endParaRPr>
          </a:p>
          <a:p>
            <a:pPr marL="446088" indent="-87313">
              <a:buNone/>
            </a:pPr>
            <a:r>
              <a:rPr lang="en-US" altLang="zh-TW" spc="15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遞延之次年的特別休假若仍未休完，不可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再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遞延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按</a:t>
            </a:r>
            <a:r>
              <a:rPr lang="zh-TW" altLang="en-US" spc="150" dirty="0">
                <a:solidFill>
                  <a:srgbClr val="FF0000"/>
                </a:solidFill>
                <a:latin typeface="+mn-ea"/>
              </a:rPr>
              <a:t>原</a:t>
            </a:r>
            <a:r>
              <a:rPr lang="zh-TW" altLang="en-US" spc="150" dirty="0" smtClean="0">
                <a:solidFill>
                  <a:srgbClr val="FF0000"/>
                </a:solidFill>
                <a:latin typeface="+mn-ea"/>
              </a:rPr>
              <a:t>特休</a:t>
            </a:r>
            <a:r>
              <a:rPr lang="zh-TW" altLang="en-US" spc="150" dirty="0">
                <a:solidFill>
                  <a:srgbClr val="FF0000"/>
                </a:solidFill>
                <a:latin typeface="+mn-ea"/>
              </a:rPr>
              <a:t>年度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終結時應發給工資之基準計發工資</a:t>
            </a:r>
          </a:p>
        </p:txBody>
      </p:sp>
    </p:spTree>
    <p:extLst>
      <p:ext uri="{BB962C8B-B14F-4D97-AF65-F5344CB8AC3E}">
        <p14:creationId xmlns:p14="http://schemas.microsoft.com/office/powerpoint/2010/main" val="30295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特別休假未休工資</a:t>
            </a:r>
            <a:endParaRPr lang="zh-TW" altLang="en-US" dirty="0"/>
          </a:p>
        </p:txBody>
      </p:sp>
      <p:sp>
        <p:nvSpPr>
          <p:cNvPr id="5" name="內容版面配置區 8"/>
          <p:cNvSpPr txBox="1">
            <a:spLocks/>
          </p:cNvSpPr>
          <p:nvPr/>
        </p:nvSpPr>
        <p:spPr>
          <a:xfrm>
            <a:off x="521434" y="1844824"/>
            <a:ext cx="8100392" cy="23762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小明勞工每月工資為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30,000</a:t>
            </a: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元，假如小明離職時剩餘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7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日特別休假未休</a:t>
            </a: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，公司要如何折算未休之特別休假工資</a:t>
            </a:r>
            <a:r>
              <a:rPr lang="en-US" altLang="zh-TW" sz="2400" b="1" spc="15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87312" indent="0">
              <a:buNone/>
            </a:pP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答：折算之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金額以勞工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平日一日正常工作時間之工資為準</a:t>
            </a:r>
            <a:r>
              <a:rPr lang="zh-TW" altLang="en-US" sz="1400" spc="150" dirty="0">
                <a:solidFill>
                  <a:schemeClr val="tx1"/>
                </a:solidFill>
                <a:latin typeface="+mn-ea"/>
              </a:rPr>
              <a:t>（不包括延時工資及假日出勤加給之工資</a:t>
            </a:r>
            <a:r>
              <a:rPr lang="zh-TW" altLang="en-US" sz="1400" spc="150" dirty="0" smtClean="0">
                <a:solidFill>
                  <a:schemeClr val="tx1"/>
                </a:solidFill>
                <a:latin typeface="+mn-ea"/>
              </a:rPr>
              <a:t>）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。要折算之工資為</a:t>
            </a:r>
            <a:r>
              <a:rPr lang="en-US" altLang="zh-TW" spc="150" dirty="0" smtClean="0">
                <a:solidFill>
                  <a:schemeClr val="tx1"/>
                </a:solidFill>
                <a:latin typeface="+mn-ea"/>
              </a:rPr>
              <a:t>7000</a:t>
            </a:r>
            <a:r>
              <a:rPr lang="zh-TW" altLang="en-US" spc="150" dirty="0" smtClean="0">
                <a:solidFill>
                  <a:schemeClr val="tx1"/>
                </a:solidFill>
                <a:latin typeface="+mn-ea"/>
              </a:rPr>
              <a:t>元</a:t>
            </a:r>
            <a:r>
              <a:rPr lang="en-US" altLang="zh-TW" spc="150" dirty="0" smtClean="0">
                <a:solidFill>
                  <a:schemeClr val="tx1"/>
                </a:solidFill>
                <a:latin typeface="+mn-ea"/>
              </a:rPr>
              <a:t>(30000/30*7=7000)</a:t>
            </a:r>
            <a:endParaRPr lang="en-US" altLang="zh-TW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特別休假計算範例</a:t>
            </a:r>
            <a:endParaRPr lang="zh-TW" altLang="en-US" dirty="0"/>
          </a:p>
        </p:txBody>
      </p:sp>
      <p:sp>
        <p:nvSpPr>
          <p:cNvPr id="5" name="內容版面配置區 8"/>
          <p:cNvSpPr txBox="1">
            <a:spLocks/>
          </p:cNvSpPr>
          <p:nvPr/>
        </p:nvSpPr>
        <p:spPr>
          <a:xfrm>
            <a:off x="521434" y="1844824"/>
            <a:ext cx="8100392" cy="3600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例</a:t>
            </a:r>
            <a:r>
              <a:rPr lang="en-US" altLang="zh-TW" sz="2400" b="1" spc="15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spc="150" dirty="0" smtClean="0">
                <a:solidFill>
                  <a:schemeClr val="tx1"/>
                </a:solidFill>
                <a:latin typeface="+mn-ea"/>
              </a:rPr>
              <a:t>：小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明於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106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日到職，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107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日起有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7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日特別休假，該年僅休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日，另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天遞延至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年休，小明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年全年僅休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日特別休假，公司如何結算小明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2400" b="1" spc="150" dirty="0">
                <a:solidFill>
                  <a:schemeClr val="tx1"/>
                </a:solidFill>
                <a:latin typeface="+mn-ea"/>
              </a:rPr>
              <a:t>年未休特別休假</a:t>
            </a:r>
            <a:r>
              <a:rPr lang="en-US" altLang="zh-TW" sz="2400" b="1" spc="150" dirty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87312" indent="0">
              <a:buNone/>
            </a:pP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答：小明至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日起因滿第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年，故有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日特別休假，加上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107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年遞延之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日，共有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14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日。</a:t>
            </a:r>
            <a:endParaRPr lang="en-US" altLang="zh-TW" spc="150" dirty="0">
              <a:solidFill>
                <a:schemeClr val="tx1"/>
              </a:solidFill>
              <a:latin typeface="+mn-ea"/>
            </a:endParaRPr>
          </a:p>
          <a:p>
            <a:pPr marL="87312" indent="0">
              <a:buNone/>
            </a:pP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小明於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年僅休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休掉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107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年之特休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107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年剩餘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日必須結算不可再遞延，而結算金額看原先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107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年要折算之金額為何。而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年之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日特別休假可折算工資，亦可勞資雙方協商遞延至</a:t>
            </a:r>
            <a:r>
              <a:rPr lang="en-US" altLang="zh-TW" spc="150" dirty="0">
                <a:solidFill>
                  <a:schemeClr val="tx1"/>
                </a:solidFill>
                <a:latin typeface="+mn-ea"/>
              </a:rPr>
              <a:t>109</a:t>
            </a:r>
            <a:r>
              <a:rPr lang="zh-TW" altLang="en-US" spc="150" dirty="0">
                <a:solidFill>
                  <a:schemeClr val="tx1"/>
                </a:solidFill>
                <a:latin typeface="+mn-ea"/>
              </a:rPr>
              <a:t>年休。</a:t>
            </a:r>
          </a:p>
        </p:txBody>
      </p:sp>
    </p:spTree>
    <p:extLst>
      <p:ext uri="{BB962C8B-B14F-4D97-AF65-F5344CB8AC3E}">
        <p14:creationId xmlns:p14="http://schemas.microsoft.com/office/powerpoint/2010/main" val="2010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32913" y="485923"/>
            <a:ext cx="8678174" cy="1006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曆年制及週年制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323528" y="1700808"/>
            <a:ext cx="8540750" cy="419417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例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：小明於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106/07/01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到職，可休特別休假日數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1353816" y="3585171"/>
            <a:ext cx="2735262" cy="10080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77553" y="4016971"/>
            <a:ext cx="7704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77553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481691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433316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457503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873178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970391" y="4016971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90216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106/1/1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907016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111/1/1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001516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107/1/1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369941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108/1/1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025703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109/1/1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538591" y="4664671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110/1/1</a:t>
            </a:r>
            <a:endParaRPr lang="en-US" altLang="zh-TW" sz="2000" dirty="0">
              <a:latin typeface="+mn-ea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569716" y="3440708"/>
            <a:ext cx="0" cy="5032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154041" y="3440708"/>
            <a:ext cx="0" cy="5032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4665341" y="3440708"/>
            <a:ext cx="0" cy="5032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6178228" y="3440708"/>
            <a:ext cx="0" cy="5032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7689528" y="3440708"/>
            <a:ext cx="0" cy="5032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209353" y="30089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106/7/1</a:t>
            </a:r>
            <a:endParaRPr lang="en-US" altLang="zh-TW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257728" y="30089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110/7/1</a:t>
            </a:r>
            <a:endParaRPr lang="en-US" altLang="zh-TW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817866" y="30089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109/7/1</a:t>
            </a:r>
            <a:endParaRPr lang="en-US" altLang="zh-TW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233541" y="30089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108/7/1</a:t>
            </a:r>
            <a:endParaRPr lang="en-US" altLang="zh-TW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2722241" y="30089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107/7/1</a:t>
            </a:r>
            <a:endParaRPr lang="en-US" altLang="zh-TW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34" name="Arc 28"/>
          <p:cNvSpPr>
            <a:spLocks/>
          </p:cNvSpPr>
          <p:nvPr/>
        </p:nvSpPr>
        <p:spPr bwMode="auto">
          <a:xfrm rot="7988632">
            <a:off x="2614290" y="4556721"/>
            <a:ext cx="1008063" cy="1081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35" name="Arc 29"/>
          <p:cNvSpPr>
            <a:spLocks/>
          </p:cNvSpPr>
          <p:nvPr/>
        </p:nvSpPr>
        <p:spPr bwMode="auto">
          <a:xfrm rot="7988632">
            <a:off x="4198615" y="4556721"/>
            <a:ext cx="1008063" cy="1081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36" name="Arc 30"/>
          <p:cNvSpPr>
            <a:spLocks/>
          </p:cNvSpPr>
          <p:nvPr/>
        </p:nvSpPr>
        <p:spPr bwMode="auto">
          <a:xfrm rot="7988632">
            <a:off x="7222803" y="4556721"/>
            <a:ext cx="1008063" cy="10810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37" name="Arc 31"/>
          <p:cNvSpPr>
            <a:spLocks/>
          </p:cNvSpPr>
          <p:nvPr/>
        </p:nvSpPr>
        <p:spPr bwMode="auto">
          <a:xfrm rot="7988632">
            <a:off x="5709915" y="4556721"/>
            <a:ext cx="1008063" cy="1081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38" name="Arc 32"/>
          <p:cNvSpPr>
            <a:spLocks/>
          </p:cNvSpPr>
          <p:nvPr/>
        </p:nvSpPr>
        <p:spPr bwMode="auto">
          <a:xfrm rot="18708202">
            <a:off x="3335015" y="2467571"/>
            <a:ext cx="1008063" cy="1081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39" name="Arc 33"/>
          <p:cNvSpPr>
            <a:spLocks/>
          </p:cNvSpPr>
          <p:nvPr/>
        </p:nvSpPr>
        <p:spPr bwMode="auto">
          <a:xfrm rot="18849565">
            <a:off x="4846315" y="2467571"/>
            <a:ext cx="1008063" cy="1081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0" name="Arc 34"/>
          <p:cNvSpPr>
            <a:spLocks/>
          </p:cNvSpPr>
          <p:nvPr/>
        </p:nvSpPr>
        <p:spPr bwMode="auto">
          <a:xfrm rot="18839465">
            <a:off x="6359203" y="2467571"/>
            <a:ext cx="1008063" cy="10810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3369941" y="21453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>
                <a:solidFill>
                  <a:srgbClr val="008000"/>
                </a:solidFill>
                <a:latin typeface="+mn-ea"/>
              </a:rPr>
              <a:t>7</a:t>
            </a:r>
            <a:r>
              <a:rPr lang="zh-TW" altLang="en-US" sz="2000" dirty="0">
                <a:solidFill>
                  <a:srgbClr val="008000"/>
                </a:solidFill>
                <a:latin typeface="+mn-ea"/>
              </a:rPr>
              <a:t>天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6610028" y="221674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14</a:t>
            </a:r>
            <a:r>
              <a:rPr lang="zh-TW" altLang="en-US" sz="2000" dirty="0" smtClean="0">
                <a:solidFill>
                  <a:srgbClr val="008000"/>
                </a:solidFill>
                <a:latin typeface="+mn-ea"/>
              </a:rPr>
              <a:t>天</a:t>
            </a:r>
            <a:endParaRPr lang="zh-TW" altLang="en-US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4954266" y="214530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8000"/>
                </a:solidFill>
                <a:latin typeface="+mn-ea"/>
              </a:rPr>
              <a:t>10</a:t>
            </a:r>
            <a:r>
              <a:rPr lang="zh-TW" altLang="en-US" sz="2000" dirty="0" smtClean="0">
                <a:solidFill>
                  <a:srgbClr val="008000"/>
                </a:solidFill>
                <a:latin typeface="+mn-ea"/>
              </a:rPr>
              <a:t>天</a:t>
            </a:r>
            <a:endParaRPr lang="zh-TW" altLang="en-US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44" name="Arc 38"/>
          <p:cNvSpPr>
            <a:spLocks/>
          </p:cNvSpPr>
          <p:nvPr/>
        </p:nvSpPr>
        <p:spPr bwMode="auto">
          <a:xfrm rot="8521566">
            <a:off x="3225717" y="3860444"/>
            <a:ext cx="5762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5" name="Arc 39"/>
          <p:cNvSpPr>
            <a:spLocks/>
          </p:cNvSpPr>
          <p:nvPr/>
        </p:nvSpPr>
        <p:spPr bwMode="auto">
          <a:xfrm rot="8521566">
            <a:off x="3946203" y="3872508"/>
            <a:ext cx="5762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6" name="Arc 40"/>
          <p:cNvSpPr>
            <a:spLocks/>
          </p:cNvSpPr>
          <p:nvPr/>
        </p:nvSpPr>
        <p:spPr bwMode="auto">
          <a:xfrm rot="8521566">
            <a:off x="4738366" y="3872508"/>
            <a:ext cx="5762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7" name="Arc 41"/>
          <p:cNvSpPr>
            <a:spLocks/>
          </p:cNvSpPr>
          <p:nvPr/>
        </p:nvSpPr>
        <p:spPr bwMode="auto">
          <a:xfrm rot="8521566">
            <a:off x="5530528" y="3872508"/>
            <a:ext cx="5762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8" name="Arc 42"/>
          <p:cNvSpPr>
            <a:spLocks/>
          </p:cNvSpPr>
          <p:nvPr/>
        </p:nvSpPr>
        <p:spPr bwMode="auto">
          <a:xfrm rot="8521566">
            <a:off x="6322691" y="3872508"/>
            <a:ext cx="5762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49" name="Arc 43"/>
          <p:cNvSpPr>
            <a:spLocks/>
          </p:cNvSpPr>
          <p:nvPr/>
        </p:nvSpPr>
        <p:spPr bwMode="auto">
          <a:xfrm rot="8521566">
            <a:off x="7114853" y="3872508"/>
            <a:ext cx="576263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4378003" y="538539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8.5</a:t>
            </a:r>
            <a:r>
              <a:rPr lang="zh-TW" altLang="en-US" sz="2000" dirty="0" smtClean="0">
                <a:latin typeface="+mn-ea"/>
              </a:rPr>
              <a:t>天</a:t>
            </a:r>
            <a:endParaRPr lang="zh-TW" altLang="en-US" sz="2000" dirty="0">
              <a:latin typeface="+mn-ea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2722241" y="538539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>
                <a:latin typeface="+mn-ea"/>
              </a:rPr>
              <a:t>6</a:t>
            </a:r>
            <a:r>
              <a:rPr lang="en-US" altLang="zh-TW" sz="2000" dirty="0" smtClean="0">
                <a:latin typeface="+mn-ea"/>
              </a:rPr>
              <a:t>.5</a:t>
            </a:r>
            <a:r>
              <a:rPr lang="zh-TW" altLang="en-US" sz="2000" dirty="0">
                <a:latin typeface="+mn-ea"/>
              </a:rPr>
              <a:t>天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3155256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>
                <a:solidFill>
                  <a:srgbClr val="FF0000"/>
                </a:solidFill>
                <a:latin typeface="+mn-ea"/>
              </a:rPr>
              <a:t>3.5</a:t>
            </a:r>
            <a:r>
              <a:rPr lang="zh-TW" altLang="en-US" sz="1600" dirty="0">
                <a:solidFill>
                  <a:srgbClr val="FF0000"/>
                </a:solidFill>
                <a:latin typeface="+mn-ea"/>
              </a:rPr>
              <a:t>天</a:t>
            </a: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3873178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>
                <a:solidFill>
                  <a:srgbClr val="FF0000"/>
                </a:solidFill>
                <a:latin typeface="+mn-ea"/>
              </a:rPr>
              <a:t>3.5</a:t>
            </a:r>
            <a:r>
              <a:rPr lang="zh-TW" altLang="en-US" sz="1600">
                <a:solidFill>
                  <a:srgbClr val="FF0000"/>
                </a:solidFill>
                <a:latin typeface="+mn-ea"/>
              </a:rPr>
              <a:t>天</a:t>
            </a: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4665341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zh-TW" altLang="en-US" sz="1600" dirty="0">
                <a:solidFill>
                  <a:srgbClr val="FF0000"/>
                </a:solidFill>
                <a:latin typeface="+mn-ea"/>
              </a:rPr>
              <a:t>天</a:t>
            </a: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5457503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zh-TW" altLang="en-US" sz="1600" dirty="0">
                <a:solidFill>
                  <a:srgbClr val="FF0000"/>
                </a:solidFill>
                <a:latin typeface="+mn-ea"/>
              </a:rPr>
              <a:t>天</a:t>
            </a: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6178228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>
                <a:solidFill>
                  <a:srgbClr val="FF0000"/>
                </a:solidFill>
                <a:latin typeface="+mn-ea"/>
              </a:rPr>
              <a:t>7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天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6970391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>
                <a:solidFill>
                  <a:srgbClr val="FF0000"/>
                </a:solidFill>
                <a:latin typeface="+mn-ea"/>
              </a:rPr>
              <a:t>7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天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5889303" y="538539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12</a:t>
            </a:r>
            <a:r>
              <a:rPr lang="zh-TW" altLang="en-US" sz="2000" dirty="0" smtClean="0">
                <a:latin typeface="+mn-ea"/>
              </a:rPr>
              <a:t>天</a:t>
            </a:r>
            <a:endParaRPr lang="zh-TW" altLang="en-US" sz="2000" dirty="0">
              <a:latin typeface="+mn-ea"/>
            </a:endParaRPr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7402191" y="538539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 smtClean="0">
                <a:latin typeface="+mn-ea"/>
              </a:rPr>
              <a:t>14</a:t>
            </a:r>
            <a:r>
              <a:rPr lang="zh-TW" altLang="en-US" sz="2000" dirty="0" smtClean="0">
                <a:latin typeface="+mn-ea"/>
              </a:rPr>
              <a:t>天</a:t>
            </a:r>
            <a:endParaRPr lang="zh-TW" altLang="en-US" sz="2000" dirty="0">
              <a:latin typeface="+mn-ea"/>
            </a:endParaRPr>
          </a:p>
        </p:txBody>
      </p:sp>
      <p:sp>
        <p:nvSpPr>
          <p:cNvPr id="60" name="Arc 54"/>
          <p:cNvSpPr>
            <a:spLocks/>
          </p:cNvSpPr>
          <p:nvPr/>
        </p:nvSpPr>
        <p:spPr bwMode="auto">
          <a:xfrm rot="8521566">
            <a:off x="7833991" y="3872508"/>
            <a:ext cx="5762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7689528" y="4161433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>
                <a:solidFill>
                  <a:srgbClr val="FF0000"/>
                </a:solidFill>
                <a:latin typeface="+mn-ea"/>
              </a:rPr>
              <a:t>7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天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1209353" y="2648546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TW" altLang="en-US" sz="2200" b="1" dirty="0">
                <a:solidFill>
                  <a:srgbClr val="008000"/>
                </a:solidFill>
                <a:latin typeface="+mn-ea"/>
              </a:rPr>
              <a:t>到職日</a:t>
            </a:r>
          </a:p>
        </p:txBody>
      </p:sp>
      <p:sp>
        <p:nvSpPr>
          <p:cNvPr id="63" name="Arc 57"/>
          <p:cNvSpPr>
            <a:spLocks/>
          </p:cNvSpPr>
          <p:nvPr/>
        </p:nvSpPr>
        <p:spPr bwMode="auto">
          <a:xfrm rot="11270455" flipV="1">
            <a:off x="7689528" y="2650133"/>
            <a:ext cx="792163" cy="430213"/>
          </a:xfrm>
          <a:custGeom>
            <a:avLst/>
            <a:gdLst>
              <a:gd name="G0" fmla="+- 0 0 0"/>
              <a:gd name="G1" fmla="+- 21559 0 0"/>
              <a:gd name="G2" fmla="+- 21600 0 0"/>
              <a:gd name="T0" fmla="*/ 1330 w 21600"/>
              <a:gd name="T1" fmla="*/ 0 h 21559"/>
              <a:gd name="T2" fmla="*/ 21600 w 21600"/>
              <a:gd name="T3" fmla="*/ 21559 h 21559"/>
              <a:gd name="T4" fmla="*/ 0 w 21600"/>
              <a:gd name="T5" fmla="*/ 2155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59" fill="none" extrusionOk="0">
                <a:moveTo>
                  <a:pt x="1330" y="-1"/>
                </a:moveTo>
                <a:cubicBezTo>
                  <a:pt x="12721" y="702"/>
                  <a:pt x="21600" y="10146"/>
                  <a:pt x="21600" y="21559"/>
                </a:cubicBezTo>
              </a:path>
              <a:path w="21600" h="21559" stroke="0" extrusionOk="0">
                <a:moveTo>
                  <a:pt x="1330" y="-1"/>
                </a:moveTo>
                <a:cubicBezTo>
                  <a:pt x="12721" y="702"/>
                  <a:pt x="21600" y="10146"/>
                  <a:pt x="21600" y="21559"/>
                </a:cubicBezTo>
                <a:lnTo>
                  <a:pt x="0" y="21559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64" name="Arc 32"/>
          <p:cNvSpPr>
            <a:spLocks/>
          </p:cNvSpPr>
          <p:nvPr/>
        </p:nvSpPr>
        <p:spPr bwMode="auto">
          <a:xfrm rot="18708202">
            <a:off x="2508061" y="2714563"/>
            <a:ext cx="462083" cy="5051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2363168" y="2144688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2000" dirty="0">
                <a:solidFill>
                  <a:srgbClr val="008000"/>
                </a:solidFill>
                <a:latin typeface="+mn-ea"/>
              </a:rPr>
              <a:t>3</a:t>
            </a:r>
            <a:r>
              <a:rPr lang="zh-TW" altLang="en-US" sz="2000" dirty="0" smtClean="0">
                <a:solidFill>
                  <a:srgbClr val="008000"/>
                </a:solidFill>
                <a:latin typeface="+mn-ea"/>
              </a:rPr>
              <a:t>天</a:t>
            </a:r>
            <a:endParaRPr lang="zh-TW" altLang="en-US" sz="2000" dirty="0">
              <a:solidFill>
                <a:srgbClr val="008000"/>
              </a:solidFill>
              <a:latin typeface="+mn-ea"/>
            </a:endParaRPr>
          </a:p>
        </p:txBody>
      </p:sp>
      <p:sp>
        <p:nvSpPr>
          <p:cNvPr id="66" name="Arc 38"/>
          <p:cNvSpPr>
            <a:spLocks/>
          </p:cNvSpPr>
          <p:nvPr/>
        </p:nvSpPr>
        <p:spPr bwMode="auto">
          <a:xfrm rot="8521566">
            <a:off x="2505637" y="3885564"/>
            <a:ext cx="576262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2433663" y="4160912"/>
            <a:ext cx="790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TW" sz="16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sz="1600" dirty="0" smtClean="0">
                <a:solidFill>
                  <a:srgbClr val="FF0000"/>
                </a:solidFill>
                <a:latin typeface="+mn-ea"/>
              </a:rPr>
              <a:t>天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373" y="2217515"/>
            <a:ext cx="1463283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週年制</a:t>
            </a:r>
            <a:r>
              <a:rPr lang="en-US" altLang="zh-TW" sz="1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000" dirty="0" smtClean="0">
                <a:solidFill>
                  <a:schemeClr val="tx1"/>
                </a:solidFill>
                <a:latin typeface="+mn-ea"/>
              </a:rPr>
              <a:t>到職日</a:t>
            </a:r>
            <a:r>
              <a:rPr lang="en-US" altLang="zh-TW" sz="1000" dirty="0" smtClean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0" y="5097264"/>
            <a:ext cx="1475656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曆</a:t>
            </a:r>
            <a:r>
              <a:rPr lang="zh-TW" altLang="en-US" dirty="0" smtClean="0">
                <a:solidFill>
                  <a:schemeClr val="tx1"/>
                </a:solidFill>
              </a:rPr>
              <a:t>年制</a:t>
            </a:r>
            <a:r>
              <a:rPr lang="en-US" altLang="zh-TW" sz="1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000" dirty="0" smtClean="0">
                <a:solidFill>
                  <a:schemeClr val="tx1"/>
                </a:solidFill>
                <a:latin typeface="+mn-ea"/>
              </a:rPr>
              <a:t>年底結算</a:t>
            </a:r>
            <a:r>
              <a:rPr lang="en-US" altLang="zh-TW" sz="1000" dirty="0" smtClean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17364" y="5828309"/>
            <a:ext cx="8909271" cy="97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採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曆年制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要注意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勞工終止契約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時，特別休假有沒有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少</a:t>
            </a:r>
            <a:endParaRPr lang="en-US" altLang="zh-TW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例，小明於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日離職，若公司給小明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年之特別休假仍只有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8.5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日，則違法，應要給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13.5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日</a:t>
            </a:r>
            <a:endParaRPr lang="zh-TW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5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部</a:t>
            </a:r>
            <a:r>
              <a:rPr lang="zh-TW" altLang="en-US" dirty="0" smtClean="0"/>
              <a:t>分工時勞工也有特別休假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32913" y="1655181"/>
            <a:ext cx="8678174" cy="133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工讀生小花到職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已經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滿半年，半年間排班共</a:t>
            </a:r>
            <a:r>
              <a:rPr lang="en-US" altLang="zh-TW" sz="2800" b="1" dirty="0" smtClean="0">
                <a:solidFill>
                  <a:srgbClr val="E9F5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2800" b="1" dirty="0" smtClean="0">
                <a:solidFill>
                  <a:srgbClr val="E9F5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不含加班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，正職員工半年正常工作時數為</a:t>
            </a:r>
            <a:r>
              <a:rPr lang="en-US" altLang="zh-TW" sz="2800" b="1" dirty="0" smtClean="0">
                <a:solidFill>
                  <a:srgbClr val="E9F5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1044</a:t>
            </a:r>
            <a:r>
              <a:rPr lang="zh-TW" altLang="en-US" sz="2800" b="1" dirty="0" smtClean="0">
                <a:solidFill>
                  <a:srgbClr val="E9F5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，要怎麼給小花特別休假？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87624" y="3261901"/>
            <a:ext cx="6624736" cy="2108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+mn-ea"/>
              </a:rPr>
              <a:t>小花年資滿半年，故有</a:t>
            </a:r>
            <a:r>
              <a:rPr lang="en-US" altLang="zh-TW" sz="2800" dirty="0" smtClean="0">
                <a:latin typeface="+mn-ea"/>
              </a:rPr>
              <a:t>3</a:t>
            </a:r>
            <a:r>
              <a:rPr lang="zh-TW" altLang="en-US" sz="2800" dirty="0" smtClean="0">
                <a:latin typeface="+mn-ea"/>
              </a:rPr>
              <a:t>日特別休假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+mn-ea"/>
              </a:rPr>
              <a:t>每日特別休假時數：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zh-TW" sz="2800" dirty="0" smtClean="0">
                <a:latin typeface="+mn-ea"/>
              </a:rPr>
              <a:t>400/1044×8</a:t>
            </a:r>
            <a:r>
              <a:rPr lang="zh-TW" altLang="en-US" sz="2800" dirty="0">
                <a:latin typeface="+mn-ea"/>
              </a:rPr>
              <a:t>小時</a:t>
            </a:r>
            <a:r>
              <a:rPr lang="en-US" altLang="zh-TW" sz="2800" dirty="0" smtClean="0">
                <a:latin typeface="+mn-ea"/>
              </a:rPr>
              <a:t>=</a:t>
            </a:r>
            <a:r>
              <a:rPr lang="en-US" altLang="zh-TW" sz="2800" dirty="0" smtClean="0">
                <a:solidFill>
                  <a:srgbClr val="FF0000"/>
                </a:solidFill>
                <a:latin typeface="+mn-ea"/>
              </a:rPr>
              <a:t>3.07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小時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en-US" altLang="zh-TW" sz="1400" dirty="0" smtClean="0">
                <a:latin typeface="+mn-ea"/>
              </a:rPr>
              <a:t>(52</a:t>
            </a:r>
            <a:r>
              <a:rPr lang="zh-TW" altLang="en-US" sz="1400" dirty="0" smtClean="0">
                <a:latin typeface="+mn-ea"/>
              </a:rPr>
              <a:t>週 </a:t>
            </a:r>
            <a:r>
              <a:rPr lang="en-US" altLang="zh-TW" sz="1400" dirty="0" smtClean="0">
                <a:latin typeface="+mn-ea"/>
              </a:rPr>
              <a:t>x 40</a:t>
            </a:r>
            <a:r>
              <a:rPr lang="zh-TW" altLang="en-US" sz="1400" dirty="0" smtClean="0">
                <a:latin typeface="+mn-ea"/>
              </a:rPr>
              <a:t>小時 </a:t>
            </a:r>
            <a:r>
              <a:rPr lang="en-US" altLang="zh-TW" sz="1400" dirty="0" smtClean="0">
                <a:latin typeface="+mn-ea"/>
              </a:rPr>
              <a:t>+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8</a:t>
            </a:r>
            <a:r>
              <a:rPr lang="zh-TW" altLang="en-US" sz="1400" dirty="0" smtClean="0">
                <a:latin typeface="+mn-ea"/>
              </a:rPr>
              <a:t>小時</a:t>
            </a:r>
            <a:r>
              <a:rPr lang="en-US" altLang="zh-TW" sz="1400" dirty="0" smtClean="0">
                <a:latin typeface="+mn-ea"/>
              </a:rPr>
              <a:t>)/2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=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1044</a:t>
            </a:r>
            <a:r>
              <a:rPr lang="zh-TW" altLang="en-US" sz="1400" dirty="0" smtClean="0">
                <a:latin typeface="+mn-ea"/>
              </a:rPr>
              <a:t>小時</a:t>
            </a:r>
            <a:endParaRPr lang="en-US" altLang="zh-TW" sz="1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2913" y="5845914"/>
            <a:ext cx="891108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P.S. </a:t>
            </a:r>
            <a:r>
              <a:rPr lang="zh-TW" altLang="en-US" sz="2400" dirty="0" smtClean="0">
                <a:latin typeface="+mn-ea"/>
              </a:rPr>
              <a:t>部分工時人員之婚、喪、事、病假亦是依此類似方式計算時數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7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什麼是勞動</a:t>
            </a:r>
            <a:r>
              <a:rPr lang="zh-TW" altLang="en-US" dirty="0">
                <a:latin typeface="+mj-ea"/>
                <a:cs typeface="Arial Unicode MS" panose="020B0604020202020204" pitchFamily="34" charset="-120"/>
              </a:rPr>
              <a:t>基準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法？</a:t>
            </a:r>
            <a:endParaRPr lang="zh-TW" altLang="en-US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700808"/>
            <a:ext cx="86409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係規定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勞動條件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 Unicode MS" panose="020B0604020202020204" pitchFamily="34" charset="-120"/>
              </a:rPr>
              <a:t>最低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Arial Unicode MS" panose="020B0604020202020204" pitchFamily="34" charset="-120"/>
              </a:rPr>
              <a:t>標準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 Unicode MS" panose="020B0604020202020204" pitchFamily="34" charset="-120"/>
            </a:endParaRPr>
          </a:p>
          <a:p>
            <a:pPr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對象：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 Unicode MS" panose="020B0604020202020204" pitchFamily="34" charset="-120"/>
            </a:endParaRPr>
          </a:p>
          <a:p>
            <a:pPr marL="809625" indent="-98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適用該法之</a:t>
            </a:r>
            <a:r>
              <a:rPr lang="zh-TW" altLang="en-US" sz="2400" dirty="0" smtClean="0">
                <a:latin typeface="+mj-ea"/>
                <a:ea typeface="+mj-ea"/>
                <a:cs typeface="Arial Unicode MS" panose="020B0604020202020204" pitchFamily="34" charset="-120"/>
              </a:rPr>
              <a:t>行業或工作者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與事業單位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(</a:t>
            </a:r>
            <a:r>
              <a:rPr lang="zh-TW" alt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例：運動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業教練、球員、裁判等不適用勞基法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)</a:t>
            </a:r>
          </a:p>
          <a:p>
            <a:pPr marL="711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具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  <a:cs typeface="Arial Unicode MS" panose="020B0604020202020204" pitchFamily="34" charset="-120"/>
              </a:rPr>
              <a:t>勞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  <a:cs typeface="Arial Unicode MS" panose="020B0604020202020204" pitchFamily="34" charset="-120"/>
              </a:rPr>
              <a:t>雇關係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者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例：承攬關係不適用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)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 Unicode MS" panose="020B0604020202020204" pitchFamily="34" charset="-120"/>
            </a:endParaRPr>
          </a:p>
          <a:p>
            <a:pPr indent="-717550"/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0"/>
              </a:rPr>
              <a:t> </a:t>
            </a:r>
            <a:endParaRPr lang="zh-TW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339752" y="4581128"/>
            <a:ext cx="3744416" cy="1800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99792" y="4792960"/>
            <a:ext cx="3024336" cy="13765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勞動契約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有勞動基準法適用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5940152" y="530120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982342" y="4792960"/>
            <a:ext cx="158417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僱傭契約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僅適用民法僱傭契約規定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2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476672"/>
            <a:ext cx="89289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23" name="內容版面配置區 4" descr="06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908720"/>
            <a:ext cx="8713788" cy="5040312"/>
          </a:xfrm>
        </p:spPr>
      </p:pic>
      <p:sp>
        <p:nvSpPr>
          <p:cNvPr id="3072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561034" y="6583680"/>
            <a:ext cx="582966" cy="2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D308BD-3CF0-487F-9685-73B90E4A471E}" type="slidenum">
              <a:rPr lang="zh-TW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44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370" y="594105"/>
            <a:ext cx="8381260" cy="766362"/>
          </a:xfrm>
        </p:spPr>
        <p:txBody>
          <a:bodyPr/>
          <a:lstStyle/>
          <a:p>
            <a:r>
              <a:rPr lang="zh-TW" altLang="en-US" sz="5200" b="1" dirty="0" smtClean="0">
                <a:solidFill>
                  <a:srgbClr val="FFC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課程大綱</a:t>
            </a:r>
            <a:endParaRPr lang="zh-TW" altLang="en-US" sz="5200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448988166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31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58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  <a:cs typeface="Arial Unicode MS" panose="020B0604020202020204" pitchFamily="34" charset="-120"/>
              </a:rPr>
              <a:t>工資定義</a:t>
            </a:r>
            <a:endParaRPr lang="zh-TW" altLang="en-US" dirty="0" smtClean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8" name="投影片編號版面配置區 1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>
                <a:latin typeface="+mn-ea"/>
              </a:rPr>
              <a:pPr/>
              <a:t>32</a:t>
            </a:fld>
            <a:endParaRPr lang="en-US" dirty="0">
              <a:latin typeface="+mn-ea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268858684"/>
              </p:ext>
            </p:extLst>
          </p:nvPr>
        </p:nvGraphicFramePr>
        <p:xfrm>
          <a:off x="366531" y="1859988"/>
          <a:ext cx="84186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342663" y="1979272"/>
            <a:ext cx="172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zh-TW" altLang="en-US" sz="8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42663" y="4307713"/>
            <a:ext cx="1724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endParaRPr lang="zh-TW" altLang="en-US" sz="8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7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/>
              <a:t>何謂經常性給予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33</a:t>
            </a:fld>
            <a:endParaRPr lang="zh-TW" altLang="en-US" dirty="0">
              <a:latin typeface="+mn-ea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019437017"/>
              </p:ext>
            </p:extLst>
          </p:nvPr>
        </p:nvGraphicFramePr>
        <p:xfrm>
          <a:off x="381000" y="1844824"/>
          <a:ext cx="8180034" cy="458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0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/>
              <a:t>常見工資項目</a:t>
            </a:r>
            <a:endParaRPr lang="zh-TW" altLang="en-US" dirty="0" smtClean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34</a:t>
            </a:fld>
            <a:endParaRPr lang="zh-TW" altLang="en-US" dirty="0">
              <a:latin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002134056"/>
              </p:ext>
            </p:extLst>
          </p:nvPr>
        </p:nvGraphicFramePr>
        <p:xfrm>
          <a:off x="179512" y="1700808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+mn-ea"/>
                <a:ea typeface="+mn-ea"/>
              </a:rPr>
              <a:t>通常不認屬工資者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汽油補助費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汽車折舊維修費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年終考績獎金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依等第發給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健檢補助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宿舍補助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電話費補助</a:t>
            </a:r>
            <a:endParaRPr lang="en-US" altLang="zh-TW" sz="3200" dirty="0" smtClean="0">
              <a:solidFill>
                <a:schemeClr val="tx1"/>
              </a:solidFill>
              <a:latin typeface="+mn-ea"/>
              <a:cs typeface="Arial Unicode MS" panose="020B0604020202020204" pitchFamily="34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/>
                </a:solidFill>
                <a:latin typeface="+mn-ea"/>
                <a:cs typeface="Arial Unicode MS" panose="020B0604020202020204" pitchFamily="34" charset="-120"/>
              </a:rPr>
              <a:t>年終獎金</a:t>
            </a:r>
          </a:p>
          <a:p>
            <a:pPr eaLnBrk="1" hangingPunct="1"/>
            <a:endParaRPr lang="zh-TW" altLang="en-US" sz="2800" dirty="0" smtClean="0">
              <a:solidFill>
                <a:schemeClr val="tx1"/>
              </a:solidFill>
              <a:latin typeface="+mn-ea"/>
            </a:endParaRPr>
          </a:p>
          <a:p>
            <a:pPr eaLnBrk="1" hangingPunct="1"/>
            <a:endParaRPr lang="en-US" altLang="zh-TW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35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61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32912" y="1635373"/>
            <a:ext cx="4176000" cy="4603381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D9FDA3">
                  <a:gamma/>
                  <a:tint val="6667"/>
                  <a:invGamma/>
                </a:srgbClr>
              </a:gs>
              <a:gs pos="100000">
                <a:srgbClr val="D9FDA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、補貼上下班車資</a:t>
            </a:r>
          </a:p>
          <a:p>
            <a:pPr marL="625475" indent="-625475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、依路程遠近，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給與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段票來回車資</a:t>
            </a: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、依實際出勤日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713458" y="1631043"/>
            <a:ext cx="4176000" cy="4607711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A2DBFE">
                  <a:gamma/>
                  <a:tint val="0"/>
                  <a:invGamma/>
                </a:srgbClr>
              </a:gs>
              <a:gs pos="100000">
                <a:srgbClr val="A2DBF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、依職位高低給付</a:t>
            </a:r>
          </a:p>
          <a:p>
            <a:pPr marL="625475" indent="-625475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、同職位不因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住家遠近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金額不同</a:t>
            </a:r>
          </a:p>
          <a:p>
            <a:pPr marL="625475" indent="-625475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、住公司隔壁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每月亦領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98468" y="5335927"/>
            <a:ext cx="1967696" cy="7986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非工資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833762" y="5335927"/>
            <a:ext cx="1967696" cy="7986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工資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39944" y="6611702"/>
            <a:ext cx="504056" cy="246298"/>
          </a:xfrm>
        </p:spPr>
        <p:txBody>
          <a:bodyPr/>
          <a:lstStyle/>
          <a:p>
            <a:r>
              <a:rPr lang="en-US" sz="1200" dirty="0" smtClean="0">
                <a:latin typeface="+mn-ea"/>
              </a:rPr>
              <a:t>36</a:t>
            </a:r>
            <a:endParaRPr lang="en-US" sz="12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0365" y="666841"/>
            <a:ext cx="5537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</a:rPr>
              <a:t>工資區辨實例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</a:rPr>
              <a:t>交通津貼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200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604448" y="6597352"/>
            <a:ext cx="539552" cy="260648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+mn-ea"/>
              </a:rPr>
              <a:pPr/>
              <a:t>37</a:t>
            </a:fld>
            <a:endParaRPr 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628369"/>
            <a:ext cx="8381260" cy="781871"/>
          </a:xfrm>
        </p:spPr>
        <p:txBody>
          <a:bodyPr/>
          <a:lstStyle/>
          <a:p>
            <a:r>
              <a:rPr lang="zh-TW" altLang="en-US" dirty="0" smtClean="0"/>
              <a:t>現行基本工資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078154" y="2180573"/>
            <a:ext cx="2990951" cy="312063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月薪制</a:t>
            </a:r>
            <a:endParaRPr lang="en-US" altLang="zh-TW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23,100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965425" y="2180573"/>
            <a:ext cx="2990951" cy="31206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時薪制</a:t>
            </a:r>
            <a:endParaRPr lang="en-US" altLang="zh-TW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19872" y="1700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108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日起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01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基本工資範例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1844824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僅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指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正常工作時間</a:t>
            </a:r>
            <a:r>
              <a:rPr lang="zh-TW" altLang="en-US" sz="2400" dirty="0">
                <a:latin typeface="+mn-ea"/>
                <a:cs typeface="Arial Unicode MS" panose="020B0604020202020204" pitchFamily="34" charset="-120"/>
              </a:rPr>
              <a:t>內所得之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報酬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不包含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延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時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工資、休息日、休假日、例假日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出勤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工資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04448" y="6583680"/>
            <a:ext cx="539552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38</a:t>
            </a:fld>
            <a:endParaRPr lang="zh-TW" altLang="en-US" dirty="0">
              <a:latin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45891"/>
              </p:ext>
            </p:extLst>
          </p:nvPr>
        </p:nvGraphicFramePr>
        <p:xfrm>
          <a:off x="539550" y="3103547"/>
          <a:ext cx="7812870" cy="914400"/>
        </p:xfrm>
        <a:graphic>
          <a:graphicData uri="http://schemas.openxmlformats.org/drawingml/2006/table">
            <a:tbl>
              <a:tblPr firstRow="1" bandRow="1"/>
              <a:tblGrid>
                <a:gridCol w="1296144"/>
                <a:gridCol w="1656184"/>
                <a:gridCol w="1735394"/>
                <a:gridCol w="1562574"/>
                <a:gridCol w="1562574"/>
              </a:tblGrid>
              <a:tr h="4406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本薪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全勤獎金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加班費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小花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67141"/>
              </p:ext>
            </p:extLst>
          </p:nvPr>
        </p:nvGraphicFramePr>
        <p:xfrm>
          <a:off x="539550" y="4252442"/>
          <a:ext cx="7812870" cy="914400"/>
        </p:xfrm>
        <a:graphic>
          <a:graphicData uri="http://schemas.openxmlformats.org/drawingml/2006/table">
            <a:tbl>
              <a:tblPr firstRow="1" bandRow="1"/>
              <a:tblGrid>
                <a:gridCol w="1296144"/>
                <a:gridCol w="1656184"/>
                <a:gridCol w="1735394"/>
                <a:gridCol w="1562574"/>
                <a:gridCol w="1562574"/>
              </a:tblGrid>
              <a:tr h="4406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本薪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業績獎金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大寶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50,000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48488"/>
              </p:ext>
            </p:extLst>
          </p:nvPr>
        </p:nvGraphicFramePr>
        <p:xfrm>
          <a:off x="539552" y="5376586"/>
          <a:ext cx="7812868" cy="914400"/>
        </p:xfrm>
        <a:graphic>
          <a:graphicData uri="http://schemas.openxmlformats.org/drawingml/2006/table">
            <a:tbl>
              <a:tblPr firstRow="1" bandRow="1"/>
              <a:tblGrid>
                <a:gridCol w="1296144"/>
                <a:gridCol w="1656184"/>
                <a:gridCol w="1728192"/>
                <a:gridCol w="1584176"/>
                <a:gridCol w="1548172"/>
              </a:tblGrid>
              <a:tr h="4406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108/3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本薪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全勤獎金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事假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阿明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(2,100)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700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20300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518" y="542773"/>
            <a:ext cx="8229600" cy="890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延長工時工資</a:t>
            </a:r>
            <a:r>
              <a:rPr lang="en-US" altLang="zh-TW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(§24)</a:t>
            </a:r>
            <a:endParaRPr lang="zh-TW" altLang="en-US" b="0" kern="2600" dirty="0">
              <a:solidFill>
                <a:schemeClr val="bg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964488" cy="46793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延長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工作時間之工資，依下列標準加給：</a:t>
            </a:r>
          </a:p>
          <a:p>
            <a:pPr marL="514350" indent="-514350">
              <a:buAutoNum type="arabicParenBoth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在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小時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以內者，按平日每小時工資額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加給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1/3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以上。</a:t>
            </a:r>
            <a:endParaRPr lang="en-US" altLang="zh-TW" sz="2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514350" indent="-514350">
              <a:buAutoNum type="arabicParenBoth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再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延長工作時間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在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小時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以內者，按平日每小時工資額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加給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2/3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以上。</a:t>
            </a:r>
            <a:endParaRPr lang="en-US" altLang="zh-TW" sz="28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514350" indent="-514350">
              <a:buAutoNum type="arabicParenBoth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依第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32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條第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項延長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工作時間者，按平日每小時工資額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加倍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發給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TW" sz="2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514350" indent="-514350">
              <a:buAutoNum type="arabicParenBoth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雇主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使勞工於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第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36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條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所定休息日工作，工作時間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在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小時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以內者，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其工資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按平日每小時工資額另再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加給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TW" altLang="en-US" sz="2800" b="0" dirty="0" smtClean="0">
                <a:solidFill>
                  <a:srgbClr val="FF0000"/>
                </a:solidFill>
                <a:latin typeface="+mn-ea"/>
                <a:ea typeface="+mn-ea"/>
              </a:rPr>
              <a:t>又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1/3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以上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；工作二小時後再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繼續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工作者，按平日每小時工資額另再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加給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TW" altLang="en-US" sz="2800" b="0" dirty="0" smtClean="0">
                <a:solidFill>
                  <a:srgbClr val="FF0000"/>
                </a:solidFill>
                <a:latin typeface="+mn-ea"/>
                <a:ea typeface="+mn-ea"/>
              </a:rPr>
              <a:t>又</a:t>
            </a:r>
            <a:r>
              <a:rPr lang="en-US" altLang="zh-TW" sz="2800" b="0" dirty="0" smtClean="0">
                <a:solidFill>
                  <a:srgbClr val="FF0000"/>
                </a:solidFill>
                <a:latin typeface="+mn-ea"/>
                <a:ea typeface="+mn-ea"/>
              </a:rPr>
              <a:t>2/3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以上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8569908" y="6596390"/>
            <a:ext cx="574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39</a:t>
            </a:r>
            <a:endParaRPr lang="zh-TW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勞工、雇主定義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1556792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勞工：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受雇主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僱用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從事工作獲致工資者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711200" indent="-711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雇主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：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僱用勞工之人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事業主、事業單位經營之負責人或代表事業主處理有關勞工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事務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)</a:t>
            </a: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623888" lvl="0" indent="-6238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1" lang="zh-TW" altLang="en-US" sz="2800" b="1" dirty="0" smtClean="0">
                <a:latin typeface="+mn-ea"/>
                <a:cs typeface="Arial Unicode MS" panose="020B0604020202020204" pitchFamily="34" charset="-120"/>
              </a:rPr>
              <a:t>勞雇關係認定</a:t>
            </a: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：</a:t>
            </a:r>
            <a:r>
              <a:rPr kumimoji="1" lang="en-US" altLang="zh-TW" sz="2800" dirty="0" smtClean="0">
                <a:latin typeface="+mn-ea"/>
                <a:cs typeface="Arial Unicode MS" panose="020B0604020202020204" pitchFamily="34" charset="-120"/>
              </a:rPr>
              <a:t/>
            </a:r>
            <a:br>
              <a:rPr kumimoji="1" lang="en-US" altLang="zh-TW" sz="2800" dirty="0" smtClean="0">
                <a:latin typeface="+mn-ea"/>
                <a:cs typeface="Arial Unicode MS" panose="020B0604020202020204" pitchFamily="34" charset="-120"/>
              </a:rPr>
            </a:br>
            <a:r>
              <a:rPr kumimoji="1" lang="zh-TW" altLang="en-US" sz="2400" dirty="0" smtClean="0">
                <a:latin typeface="+mn-ea"/>
                <a:cs typeface="Arial Unicode MS" panose="020B0604020202020204" pitchFamily="34" charset="-120"/>
              </a:rPr>
              <a:t>勞務</a:t>
            </a:r>
            <a:r>
              <a:rPr kumimoji="1" lang="zh-TW" altLang="en-US" sz="2400" dirty="0">
                <a:latin typeface="+mn-ea"/>
                <a:cs typeface="Arial Unicode MS" panose="020B0604020202020204" pitchFamily="34" charset="-120"/>
              </a:rPr>
              <a:t>提供過程是否</a:t>
            </a:r>
            <a:r>
              <a:rPr kumimoji="1" lang="zh-TW" altLang="en-US" sz="24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受指揮監督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管理</a:t>
            </a:r>
            <a:r>
              <a:rPr kumimoji="1" lang="en-US" altLang="zh-TW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從屬性</a:t>
            </a:r>
            <a:r>
              <a:rPr kumimoji="1" lang="en-US" altLang="zh-TW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)</a:t>
            </a:r>
            <a:r>
              <a:rPr kumimoji="1" lang="zh-TW" altLang="zh-TW" sz="2400" dirty="0" smtClean="0">
                <a:latin typeface="+mn-ea"/>
                <a:cs typeface="Arial Unicode MS" panose="020B0604020202020204" pitchFamily="34" charset="-120"/>
              </a:rPr>
              <a:t> 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–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行政院勞工委員會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(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現勞動部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)97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年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6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月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10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日勞資二字第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0970125625</a:t>
            </a:r>
            <a:r>
              <a:rPr kumimoji="1" lang="zh-TW" altLang="en-US" sz="1400" dirty="0" smtClean="0">
                <a:latin typeface="+mn-ea"/>
                <a:cs typeface="Arial Unicode MS" panose="020B0604020202020204" pitchFamily="34" charset="-120"/>
              </a:rPr>
              <a:t>號函</a:t>
            </a:r>
            <a:r>
              <a:rPr kumimoji="1" lang="en-US" altLang="zh-TW" sz="1400" dirty="0" smtClean="0">
                <a:latin typeface="+mn-ea"/>
                <a:cs typeface="Arial Unicode MS" panose="020B0604020202020204" pitchFamily="34" charset="-120"/>
              </a:rPr>
              <a:t>)</a:t>
            </a:r>
            <a:endParaRPr lang="zh-TW" alt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717550"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又基於保護勞工之立場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，就勞動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契約關係之成立，</a:t>
            </a:r>
            <a:r>
              <a:rPr lang="zh-TW" altLang="en-US" sz="2400" dirty="0">
                <a:latin typeface="+mn-ea"/>
                <a:cs typeface="Arial Unicode MS" panose="020B0604020202020204" pitchFamily="34" charset="-120"/>
              </a:rPr>
              <a:t>均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從寬認定</a:t>
            </a:r>
            <a:r>
              <a:rPr lang="zh-TW" altLang="en-US" sz="2400" dirty="0">
                <a:latin typeface="+mn-ea"/>
                <a:cs typeface="Arial Unicode MS" panose="020B0604020202020204" pitchFamily="34" charset="-120"/>
              </a:rPr>
              <a:t>，只要有部分從屬性，即應成立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。只要</a:t>
            </a:r>
            <a:r>
              <a:rPr lang="zh-TW" altLang="en-US" sz="2400" dirty="0">
                <a:latin typeface="+mn-ea"/>
                <a:cs typeface="Arial Unicode MS" panose="020B0604020202020204" pitchFamily="34" charset="-120"/>
              </a:rPr>
              <a:t>該契約具有從屬性勞動性格，縱有承攬之性質，亦應屬勞動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契約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000" dirty="0" smtClean="0"/>
              <a:t>最高法院</a:t>
            </a:r>
            <a:r>
              <a:rPr lang="en-US" altLang="zh-TW" sz="2000" dirty="0" smtClean="0"/>
              <a:t>81</a:t>
            </a:r>
            <a:r>
              <a:rPr lang="zh-TW" altLang="en-US" sz="2000" dirty="0" smtClean="0"/>
              <a:t>年</a:t>
            </a:r>
            <a:r>
              <a:rPr lang="zh-TW" altLang="en-US" sz="2000" dirty="0"/>
              <a:t>台上字</a:t>
            </a:r>
            <a:r>
              <a:rPr lang="zh-TW" altLang="en-US" sz="2000" dirty="0" smtClean="0"/>
              <a:t>第</a:t>
            </a:r>
            <a:r>
              <a:rPr lang="en-US" altLang="zh-TW" sz="2000" dirty="0" smtClean="0"/>
              <a:t>347</a:t>
            </a:r>
            <a:r>
              <a:rPr lang="zh-TW" altLang="en-US" sz="2000" dirty="0" smtClean="0"/>
              <a:t>號判決</a:t>
            </a:r>
            <a:r>
              <a:rPr lang="en-US" altLang="zh-TW" sz="2000" dirty="0" smtClean="0"/>
              <a:t>)</a:t>
            </a: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平日每小時工資額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56792"/>
            <a:ext cx="8784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latin typeface="+mn-ea"/>
                <a:cs typeface="Arial Unicode MS" panose="020B0604020202020204" pitchFamily="34" charset="-120"/>
              </a:rPr>
              <a:t>計算基準：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平日</a:t>
            </a:r>
            <a:r>
              <a:rPr lang="zh-TW" altLang="en-US" sz="32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每小時工資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額</a:t>
            </a:r>
            <a:endParaRPr lang="en-US" altLang="zh-TW" sz="3200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marL="820738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勞工在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正常工作時間內每小時所獲得工資。</a:t>
            </a:r>
          </a:p>
          <a:p>
            <a:pPr marL="820738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月薪制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原約定給付總額相當於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>240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小時者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>)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：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是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以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月薪總額除以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>30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再除以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>8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。</a:t>
            </a:r>
          </a:p>
          <a:p>
            <a:pPr marL="820738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範例：</a:t>
            </a:r>
            <a:endParaRPr lang="en-US" altLang="zh-TW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55803"/>
              </p:ext>
            </p:extLst>
          </p:nvPr>
        </p:nvGraphicFramePr>
        <p:xfrm>
          <a:off x="323528" y="4365104"/>
          <a:ext cx="8568950" cy="1010920"/>
        </p:xfrm>
        <a:graphic>
          <a:graphicData uri="http://schemas.openxmlformats.org/drawingml/2006/table">
            <a:tbl>
              <a:tblPr firstRow="1" bandRow="1"/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本薪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伙食津貼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全勤獎金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主管加給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職務加給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績效獎金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年終獎金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差旅費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巧虎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57000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1560" y="55172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平日每小時工資額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=(26000+2400+1000+2000+1600+3000)/240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40</a:t>
            </a:fld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90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平日延時工資計算方式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51520" y="1556792"/>
                <a:ext cx="8784976" cy="4422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月薪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30,000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，平常日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加班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</a:t>
                </a: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換算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平日每小時工資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額：</a:t>
                </a:r>
                <a:r>
                  <a:rPr lang="en-US" altLang="zh-TW" sz="2400" dirty="0" smtClean="0">
                    <a:latin typeface="+mn-ea"/>
                  </a:rPr>
                  <a:t>30,000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+mn-ea"/>
                  </a:rPr>
                  <a:t>÷30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+mn-ea"/>
                  </a:rPr>
                  <a:t>天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+mn-ea"/>
                  </a:rPr>
                  <a:t>÷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+mn-ea"/>
                  </a:rPr>
                  <a:t>8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+mn-ea"/>
                  </a:rPr>
                  <a:t>小時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＝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TW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 Unicode MS" panose="020B0604020202020204" pitchFamily="34" charset="-120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延時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工資</a:t>
                </a:r>
                <a:endParaRPr lang="en-US" altLang="zh-TW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前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2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個小時：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2=334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超過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2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1=209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合計：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334+209=543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/>
                <a:endParaRPr lang="en-US" altLang="zh-TW" sz="28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784976" cy="4422236"/>
              </a:xfrm>
              <a:prstGeom prst="rect">
                <a:avLst/>
              </a:prstGeom>
              <a:blipFill rotWithShape="1">
                <a:blip r:embed="rId2"/>
                <a:stretch>
                  <a:fillRect l="-1041" t="-9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41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00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休息日延時工資計算方式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latin typeface="+mn-ea"/>
              </a:rPr>
              <a:t>42</a:t>
            </a:fld>
            <a:endParaRPr lang="zh-TW" altLang="en-US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6421" y="1638538"/>
                <a:ext cx="8640960" cy="510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月薪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30,000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，休息日加班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10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換算平日每小時工資額：</a:t>
                </a:r>
                <a:r>
                  <a:rPr lang="en-US" altLang="zh-TW" sz="2400" dirty="0" smtClean="0">
                    <a:latin typeface="+mn-ea"/>
                  </a:rPr>
                  <a:t>30,000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+mn-ea"/>
                  </a:rPr>
                  <a:t>÷30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+mn-ea"/>
                  </a:rPr>
                  <a:t>天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+mn-ea"/>
                  </a:rPr>
                  <a:t>÷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+mn-ea"/>
                  </a:rPr>
                  <a:t>8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+mn-ea"/>
                  </a:rPr>
                  <a:t>小時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＝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TW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 Unicode MS" panose="020B0604020202020204" pitchFamily="34" charset="-120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休息日延時工資：以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10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小時計</a:t>
                </a:r>
                <a:endParaRPr lang="en-US" altLang="zh-TW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前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2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個小時：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2=334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3-8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6=1,250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en-US" altLang="zh-TW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9-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10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小時：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125</a:t>
                </a: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✕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rPr>
                  <a:t>2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=667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合計：</a:t>
                </a:r>
                <a:r>
                  <a:rPr lang="en-US" altLang="zh-TW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334+1,250+667=2,251</a:t>
                </a:r>
                <a:r>
                  <a:rPr lang="zh-TW" alt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元</a:t>
                </a:r>
                <a:endParaRPr lang="zh-TW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indent="-717550"/>
                <a:endParaRPr lang="en-US" altLang="zh-TW" sz="28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1" y="1638538"/>
                <a:ext cx="8640960" cy="510030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8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73523" y="696569"/>
            <a:ext cx="65615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700" b="1" dirty="0" smtClean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加班費</a:t>
            </a:r>
            <a:r>
              <a:rPr lang="zh-TW" altLang="en-US" sz="2700" b="1" dirty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給付</a:t>
            </a:r>
            <a:r>
              <a:rPr lang="zh-TW" altLang="en-US" sz="2700" b="1" dirty="0">
                <a:latin typeface="+mn-ea"/>
                <a:cs typeface="Adobe 繁黑體 Std B"/>
              </a:rPr>
              <a:t>基準</a:t>
            </a:r>
            <a:endParaRPr lang="zh-TW" altLang="en-US" b="1" dirty="0">
              <a:latin typeface="+mn-ea"/>
              <a:cs typeface="Adobe 繁黑體 Std B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744729" y="5485664"/>
            <a:ext cx="4464996" cy="277416"/>
            <a:chOff x="471" y="3570"/>
            <a:chExt cx="3730" cy="233"/>
          </a:xfrm>
        </p:grpSpPr>
        <p:sp>
          <p:nvSpPr>
            <p:cNvPr id="11415" name="Rectangle 4"/>
            <p:cNvSpPr>
              <a:spLocks noChangeArrowheads="1"/>
            </p:cNvSpPr>
            <p:nvPr/>
          </p:nvSpPr>
          <p:spPr bwMode="auto">
            <a:xfrm>
              <a:off x="471" y="3570"/>
              <a:ext cx="37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2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  □ </a:t>
              </a:r>
              <a:r>
                <a:rPr lang="zh-TW" altLang="en-US" sz="12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　</a:t>
              </a:r>
              <a:r>
                <a:rPr lang="en-US" altLang="zh-TW" sz="1200" dirty="0">
                  <a:latin typeface="Noto Sans CJK TC Bold" pitchFamily="34" charset="-120"/>
                  <a:ea typeface="Noto Sans CJK TC Bold" pitchFamily="34" charset="-120"/>
                </a:rPr>
                <a:t>37</a:t>
              </a:r>
              <a:r>
                <a:rPr lang="zh-TW" altLang="en-US" sz="1200" dirty="0">
                  <a:latin typeface="Noto Sans CJK TC Bold" pitchFamily="34" charset="-120"/>
                  <a:ea typeface="Noto Sans CJK TC Bold" pitchFamily="34" charset="-120"/>
                </a:rPr>
                <a:t>條休假日   </a:t>
              </a:r>
              <a:r>
                <a:rPr lang="zh-TW" altLang="en-US" sz="12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 　</a:t>
              </a:r>
              <a:r>
                <a:rPr lang="en-US" altLang="zh-TW" sz="1200" dirty="0">
                  <a:latin typeface="Noto Sans CJK TC Bold" pitchFamily="34" charset="-120"/>
                  <a:ea typeface="Noto Sans CJK TC Bold" pitchFamily="34" charset="-120"/>
                </a:rPr>
                <a:t>36</a:t>
              </a:r>
              <a:r>
                <a:rPr lang="zh-TW" altLang="en-US" sz="1200" dirty="0">
                  <a:latin typeface="Noto Sans CJK TC Bold" pitchFamily="34" charset="-120"/>
                  <a:ea typeface="Noto Sans CJK TC Bold" pitchFamily="34" charset="-120"/>
                </a:rPr>
                <a:t>條例假日    </a:t>
              </a:r>
              <a:r>
                <a:rPr lang="zh-TW" altLang="en-US" sz="12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□</a:t>
              </a:r>
              <a:r>
                <a:rPr lang="zh-TW" altLang="en-US" sz="1200" dirty="0">
                  <a:latin typeface="Noto Sans CJK TC Bold" pitchFamily="34" charset="-120"/>
                  <a:ea typeface="Noto Sans CJK TC Bold" pitchFamily="34" charset="-120"/>
                </a:rPr>
                <a:t>  </a:t>
              </a:r>
              <a:r>
                <a:rPr lang="en-US" altLang="zh-TW" sz="1200" dirty="0">
                  <a:latin typeface="Noto Sans CJK TC Bold" pitchFamily="34" charset="-120"/>
                  <a:ea typeface="Noto Sans CJK TC Bold" pitchFamily="34" charset="-120"/>
                </a:rPr>
                <a:t>36</a:t>
              </a:r>
              <a:r>
                <a:rPr lang="zh-TW" altLang="en-US" sz="1200" dirty="0">
                  <a:latin typeface="Noto Sans CJK TC Bold" pitchFamily="34" charset="-120"/>
                  <a:ea typeface="Noto Sans CJK TC Bold" pitchFamily="34" charset="-120"/>
                </a:rPr>
                <a:t>條休息日          上班日 </a:t>
              </a:r>
            </a:p>
          </p:txBody>
        </p:sp>
        <p:sp>
          <p:nvSpPr>
            <p:cNvPr id="11416" name="Rectangle 5"/>
            <p:cNvSpPr>
              <a:spLocks noChangeArrowheads="1"/>
            </p:cNvSpPr>
            <p:nvPr/>
          </p:nvSpPr>
          <p:spPr bwMode="auto">
            <a:xfrm>
              <a:off x="567" y="3612"/>
              <a:ext cx="136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417" name="Rectangle 6"/>
            <p:cNvSpPr>
              <a:spLocks noChangeArrowheads="1"/>
            </p:cNvSpPr>
            <p:nvPr/>
          </p:nvSpPr>
          <p:spPr bwMode="auto">
            <a:xfrm>
              <a:off x="2472" y="3612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418" name="Rectangle 7"/>
            <p:cNvSpPr>
              <a:spLocks noChangeArrowheads="1"/>
            </p:cNvSpPr>
            <p:nvPr/>
          </p:nvSpPr>
          <p:spPr bwMode="auto">
            <a:xfrm>
              <a:off x="1519" y="3612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419" name="Rectangle 8"/>
            <p:cNvSpPr>
              <a:spLocks noChangeArrowheads="1"/>
            </p:cNvSpPr>
            <p:nvPr/>
          </p:nvSpPr>
          <p:spPr bwMode="auto">
            <a:xfrm>
              <a:off x="3424" y="3611"/>
              <a:ext cx="136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8558208" y="6615728"/>
            <a:ext cx="585792" cy="242272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TW" dirty="0" smtClean="0">
                <a:latin typeface="+mn-ea"/>
              </a:rPr>
              <a:t>43</a:t>
            </a:r>
            <a:endParaRPr lang="en-US" altLang="zh-TW" dirty="0">
              <a:latin typeface="+mn-ea"/>
            </a:endParaRPr>
          </a:p>
        </p:txBody>
      </p:sp>
      <p:graphicFrame>
        <p:nvGraphicFramePr>
          <p:cNvPr id="412681" name="Group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6387923"/>
              </p:ext>
            </p:extLst>
          </p:nvPr>
        </p:nvGraphicFramePr>
        <p:xfrm>
          <a:off x="996696" y="1436497"/>
          <a:ext cx="6562521" cy="3751020"/>
        </p:xfrm>
        <a:graphic>
          <a:graphicData uri="http://schemas.openxmlformats.org/drawingml/2006/table">
            <a:tbl>
              <a:tblPr/>
              <a:tblGrid>
                <a:gridCol w="52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8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66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88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88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73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932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一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二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三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四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五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六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︵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國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定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假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日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︶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※</a:t>
                      </a: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天災、事變或突發事件出勤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︵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例</a:t>
                      </a:r>
                      <a:endParaRPr kumimoji="1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假</a:t>
                      </a:r>
                      <a:endParaRPr kumimoji="1" lang="zh-TW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︶</a:t>
                      </a:r>
                      <a:endParaRPr kumimoji="1" lang="en-US" altLang="zh-TW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2H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2H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2H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１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+1</a:t>
                      </a: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2/3H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2H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3" name="矩形 72"/>
          <p:cNvSpPr/>
          <p:nvPr/>
        </p:nvSpPr>
        <p:spPr>
          <a:xfrm>
            <a:off x="5516224" y="1766896"/>
            <a:ext cx="757238" cy="2151410"/>
          </a:xfrm>
          <a:prstGeom prst="rect">
            <a:avLst/>
          </a:prstGeom>
          <a:noFill/>
          <a:ln w="28575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15" name="矩形 14"/>
          <p:cNvSpPr/>
          <p:nvPr/>
        </p:nvSpPr>
        <p:spPr>
          <a:xfrm>
            <a:off x="3162036" y="1772381"/>
            <a:ext cx="522860" cy="207250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0178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1766" y="614651"/>
            <a:ext cx="8229600" cy="74657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平均工資</a:t>
            </a:r>
            <a:r>
              <a:rPr lang="en-US" altLang="zh-TW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(1/2)</a:t>
            </a:r>
            <a:endParaRPr lang="zh-TW" altLang="en-US" b="0" kern="2600" dirty="0" smtClean="0">
              <a:solidFill>
                <a:schemeClr val="bg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063" y="1854200"/>
            <a:ext cx="8229600" cy="4525963"/>
          </a:xfrm>
        </p:spPr>
        <p:txBody>
          <a:bodyPr>
            <a:noAutofit/>
          </a:bodyPr>
          <a:lstStyle/>
          <a:p>
            <a:pPr marL="536575" indent="-173038">
              <a:buFont typeface="Arial" panose="020B0604020202020204" pitchFamily="34" charset="0"/>
              <a:buChar char="•"/>
              <a:defRPr/>
            </a:pP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平均工資</a:t>
            </a:r>
            <a: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-</a:t>
            </a:r>
            <a:r>
              <a:rPr lang="zh-TW" altLang="en-US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用於</a:t>
            </a:r>
            <a:r>
              <a:rPr lang="zh-TW" altLang="en-US" b="0" kern="100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資遣費、預告期間工資</a:t>
            </a:r>
            <a:r>
              <a:rPr lang="zh-TW" altLang="en-US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、退休金、職災醫療期間屆滿</a:t>
            </a:r>
            <a:r>
              <a:rPr lang="en-US" altLang="zh-TW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2</a:t>
            </a:r>
            <a:r>
              <a:rPr lang="zh-TW" altLang="en-US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年仍未痊癒且喪失原有工作能力之一次補償、職災殘廢補償、職災死亡補償及喪葬費、產假期間工資</a:t>
            </a:r>
            <a:r>
              <a:rPr lang="zh-TW" altLang="en-US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*</a:t>
            </a:r>
            <a:endParaRPr lang="en-US" altLang="zh-TW" b="0" kern="1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  <a:p>
            <a:pPr marL="536575" indent="-173038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事發當日前</a:t>
            </a:r>
            <a: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6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個月</a:t>
            </a:r>
            <a:r>
              <a:rPr lang="zh-TW" altLang="en-US" sz="2800" kern="100" dirty="0" smtClean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所得工資總額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除以該期間總日數</a:t>
            </a:r>
            <a: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(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日</a:t>
            </a: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平均工資</a:t>
            </a:r>
            <a: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)</a:t>
            </a:r>
          </a:p>
          <a:p>
            <a:pPr marL="536575" lvl="1" indent="-1730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為免大小月份日數導致金額爭議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，得以</a:t>
            </a:r>
            <a: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/>
            </a:r>
            <a:br>
              <a:rPr lang="en-US" altLang="zh-TW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</a:b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「</a:t>
            </a:r>
            <a:r>
              <a:rPr lang="zh-TW" altLang="en-US" sz="2800" kern="100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前</a:t>
            </a:r>
            <a:r>
              <a:rPr lang="en-US" altLang="zh-TW" sz="2800" kern="100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6</a:t>
            </a:r>
            <a:r>
              <a:rPr lang="zh-TW" altLang="en-US" sz="2800" kern="100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個月工資總額除以</a:t>
            </a:r>
            <a:r>
              <a:rPr lang="en-US" altLang="zh-TW" sz="2800" kern="100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6</a:t>
            </a: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」，求得月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平均工資</a:t>
            </a:r>
            <a:endParaRPr lang="en-US" altLang="zh-TW" sz="2800" b="0" kern="100" dirty="0" smtClean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  <a:p>
            <a:pPr marL="536575" lvl="1" indent="-1730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按日、按時、按件計者，前述算值如少於該期內工資總額除以實際工作日數所得金額</a:t>
            </a:r>
            <a:r>
              <a:rPr lang="en-US" altLang="zh-TW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60</a:t>
            </a: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％者，以</a:t>
            </a:r>
            <a:r>
              <a:rPr lang="en-US" altLang="zh-TW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60</a:t>
            </a:r>
            <a:r>
              <a:rPr lang="zh-TW" altLang="en-US" sz="2800" b="0" kern="100" dirty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％計</a:t>
            </a:r>
          </a:p>
          <a:p>
            <a:pPr marL="536575" lvl="1" indent="-1730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zh-TW" sz="32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  <a:p>
            <a:pPr marL="536575" indent="-173038" eaLnBrk="1" hangingPunct="1">
              <a:buFont typeface="Arial" panose="020B0604020202020204" pitchFamily="34" charset="0"/>
              <a:buChar char="•"/>
              <a:defRPr/>
            </a:pPr>
            <a:endParaRPr lang="zh-TW" altLang="en-US" sz="32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48112" y="6619546"/>
            <a:ext cx="495888" cy="238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DB9624F-056E-4D85-9A50-443B3A5BFAEA}" type="slidenum">
              <a:rPr lang="zh-TW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 eaLnBrk="1" hangingPunct="1"/>
              <a:t>44</a:t>
            </a:fld>
            <a:endParaRPr lang="zh-TW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73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510" y="614782"/>
            <a:ext cx="8229600" cy="74657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平均工資</a:t>
            </a:r>
            <a:r>
              <a:rPr lang="en-US" altLang="zh-TW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(2/2)-</a:t>
            </a:r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部分工時之資遣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5725" y="1664689"/>
            <a:ext cx="8229600" cy="4525963"/>
          </a:xfrm>
        </p:spPr>
        <p:txBody>
          <a:bodyPr>
            <a:noAutofit/>
          </a:bodyPr>
          <a:lstStyle/>
          <a:p>
            <a:pPr marL="536575" lvl="1" indent="-1730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zh-TW" sz="32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  <a:p>
            <a:pPr marL="536575" indent="-173038" eaLnBrk="1" hangingPunct="1">
              <a:buFont typeface="Arial" panose="020B0604020202020204" pitchFamily="34" charset="0"/>
              <a:buChar char="•"/>
              <a:defRPr/>
            </a:pPr>
            <a:endParaRPr lang="zh-TW" altLang="en-US" sz="32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19920" y="6590231"/>
            <a:ext cx="524080" cy="267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DB9624F-056E-4D85-9A50-443B3A5BFAEA}" type="slidenum">
              <a:rPr lang="zh-TW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 eaLnBrk="1" hangingPunct="1"/>
              <a:t>45</a:t>
            </a:fld>
            <a:endParaRPr lang="zh-TW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18799"/>
              </p:ext>
            </p:extLst>
          </p:nvPr>
        </p:nvGraphicFramePr>
        <p:xfrm>
          <a:off x="179512" y="1628800"/>
          <a:ext cx="8784979" cy="180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/>
                <a:gridCol w="1254997"/>
                <a:gridCol w="1254997"/>
                <a:gridCol w="1254997"/>
                <a:gridCol w="1254997"/>
                <a:gridCol w="1254997"/>
                <a:gridCol w="1254997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月份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實際工作天數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薪資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12000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12000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18000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18000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18000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18000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8040" y="3469851"/>
            <a:ext cx="878497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前</a:t>
            </a:r>
            <a:r>
              <a:rPr lang="en-US" altLang="zh-TW" sz="2500" dirty="0" smtClean="0"/>
              <a:t>6</a:t>
            </a:r>
            <a:r>
              <a:rPr lang="zh-TW" altLang="en-US" sz="2500" dirty="0" smtClean="0"/>
              <a:t>月工資總額</a:t>
            </a:r>
            <a:r>
              <a:rPr lang="en-US" altLang="zh-TW" sz="2500" dirty="0" smtClean="0"/>
              <a:t>/6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=  (12000+12000+18000+18000+18000+18000)/6</a:t>
            </a:r>
          </a:p>
          <a:p>
            <a:r>
              <a:rPr lang="en-US" altLang="zh-TW" sz="2500" dirty="0" smtClean="0"/>
              <a:t>= 96000/ 6 = 16000</a:t>
            </a:r>
            <a:r>
              <a:rPr lang="zh-TW" altLang="en-US" sz="2500" dirty="0" smtClean="0"/>
              <a:t>元</a:t>
            </a:r>
            <a:endParaRPr lang="en-US" altLang="zh-TW" sz="2500" dirty="0" smtClean="0"/>
          </a:p>
          <a:p>
            <a:endParaRPr lang="en-US" altLang="zh-TW" sz="2500" dirty="0" smtClean="0"/>
          </a:p>
          <a:p>
            <a:r>
              <a:rPr lang="zh-TW" altLang="en-US" sz="2500" dirty="0"/>
              <a:t>前</a:t>
            </a:r>
            <a:r>
              <a:rPr lang="en-US" altLang="zh-TW" sz="2500" dirty="0"/>
              <a:t>6</a:t>
            </a:r>
            <a:r>
              <a:rPr lang="zh-TW" altLang="en-US" sz="2500" dirty="0"/>
              <a:t>月工資總額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實際工作日數 </a:t>
            </a:r>
            <a:r>
              <a:rPr lang="en-US" altLang="zh-TW" sz="2500" dirty="0" smtClean="0"/>
              <a:t>=</a:t>
            </a:r>
            <a:r>
              <a:rPr lang="zh-TW" altLang="en-US" sz="2500" dirty="0" smtClean="0"/>
              <a:t> </a:t>
            </a:r>
            <a:endParaRPr lang="en-US" altLang="zh-TW" sz="2500" dirty="0" smtClean="0"/>
          </a:p>
          <a:p>
            <a:r>
              <a:rPr lang="en-US" altLang="zh-TW" sz="2500" dirty="0" smtClean="0"/>
              <a:t>96000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(10+10+15+15+15+15)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=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1200 (</a:t>
            </a:r>
            <a:r>
              <a:rPr lang="zh-TW" altLang="en-US" sz="2500" dirty="0" smtClean="0"/>
              <a:t>日平均工資</a:t>
            </a:r>
            <a:r>
              <a:rPr lang="en-US" altLang="zh-TW" sz="2500" dirty="0" smtClean="0"/>
              <a:t>)</a:t>
            </a:r>
          </a:p>
          <a:p>
            <a:r>
              <a:rPr lang="en-US" altLang="zh-TW" sz="2500" dirty="0" smtClean="0"/>
              <a:t>1200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x 60% x 30 = </a:t>
            </a:r>
            <a:r>
              <a:rPr lang="en-US" altLang="zh-TW" sz="2500" dirty="0" smtClean="0">
                <a:solidFill>
                  <a:srgbClr val="FF0000"/>
                </a:solidFill>
              </a:rPr>
              <a:t>21600</a:t>
            </a:r>
            <a:r>
              <a:rPr lang="zh-TW" altLang="en-US" sz="2500" dirty="0" smtClean="0">
                <a:solidFill>
                  <a:srgbClr val="FF0000"/>
                </a:solidFill>
              </a:rPr>
              <a:t>元 ← 以較高者計</a:t>
            </a:r>
            <a:endParaRPr lang="en-US" altLang="zh-TW" sz="2500" dirty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                      </a:t>
            </a:r>
            <a:endParaRPr lang="en-US" altLang="zh-TW" dirty="0" smtClean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8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17383"/>
            <a:ext cx="8229600" cy="74657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不列入平均工資項目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063" y="1854200"/>
            <a:ext cx="8229600" cy="4525963"/>
          </a:xfrm>
        </p:spPr>
        <p:txBody>
          <a:bodyPr>
            <a:noAutofit/>
          </a:bodyPr>
          <a:lstStyle/>
          <a:p>
            <a:pPr marL="536575" lvl="1" indent="-173038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altLang="zh-TW" sz="24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  <a:p>
            <a:pPr marL="536575" indent="-173038" eaLnBrk="1" hangingPunct="1">
              <a:buFont typeface="Arial" panose="020B0604020202020204" pitchFamily="34" charset="0"/>
              <a:buChar char="•"/>
              <a:defRPr/>
            </a:pPr>
            <a:endParaRPr lang="zh-TW" altLang="en-US" sz="2400" kern="100" dirty="0">
              <a:solidFill>
                <a:schemeClr val="tx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557965" y="6614081"/>
            <a:ext cx="586035" cy="243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DB9624F-056E-4D85-9A50-443B3A5BFAEA}" type="slidenum">
              <a:rPr lang="zh-TW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pPr eaLnBrk="1" hangingPunct="1"/>
              <a:t>46</a:t>
            </a:fld>
            <a:endParaRPr lang="zh-TW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38020024"/>
              </p:ext>
            </p:extLst>
          </p:nvPr>
        </p:nvGraphicFramePr>
        <p:xfrm>
          <a:off x="189856" y="1628800"/>
          <a:ext cx="8784976" cy="475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5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71099623"/>
              </p:ext>
            </p:extLst>
          </p:nvPr>
        </p:nvGraphicFramePr>
        <p:xfrm>
          <a:off x="170682" y="3363986"/>
          <a:ext cx="8712968" cy="294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6501" y="625798"/>
            <a:ext cx="8229600" cy="74657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</a:rPr>
              <a:t>特休未休等情形之工資計算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0063" y="1854201"/>
            <a:ext cx="8229600" cy="2078856"/>
          </a:xfrm>
        </p:spPr>
        <p:txBody>
          <a:bodyPr>
            <a:normAutofit/>
          </a:bodyPr>
          <a:lstStyle/>
          <a:p>
            <a:pPr>
              <a:buClr>
                <a:srgbClr val="6F6F74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0" kern="100" dirty="0" smtClean="0">
                <a:solidFill>
                  <a:schemeClr val="tx1"/>
                </a:solidFill>
                <a:latin typeface="+mn-ea"/>
                <a:ea typeface="+mn-ea"/>
              </a:rPr>
              <a:t>事發</a:t>
            </a:r>
            <a:r>
              <a:rPr lang="zh-TW" altLang="en-US" sz="2400" b="0" kern="100" dirty="0" smtClean="0">
                <a:solidFill>
                  <a:srgbClr val="FF0000"/>
                </a:solidFill>
                <a:latin typeface="+mn-ea"/>
                <a:ea typeface="+mn-ea"/>
              </a:rPr>
              <a:t>前</a:t>
            </a:r>
            <a:r>
              <a:rPr lang="en-US" altLang="zh-TW" sz="2400" b="0" kern="10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TW" altLang="en-US" sz="2400" b="0" kern="100" dirty="0" smtClean="0">
                <a:solidFill>
                  <a:srgbClr val="FF0000"/>
                </a:solidFill>
                <a:latin typeface="+mn-ea"/>
                <a:ea typeface="+mn-ea"/>
              </a:rPr>
              <a:t>日正常</a:t>
            </a:r>
            <a:r>
              <a:rPr lang="zh-TW" altLang="en-US" sz="2400" b="0" kern="100" dirty="0">
                <a:solidFill>
                  <a:srgbClr val="FF0000"/>
                </a:solidFill>
                <a:latin typeface="+mn-ea"/>
                <a:ea typeface="+mn-ea"/>
              </a:rPr>
              <a:t>工作時間</a:t>
            </a:r>
            <a:r>
              <a:rPr lang="zh-TW" altLang="en-US" sz="2400" b="0" kern="100" dirty="0">
                <a:solidFill>
                  <a:schemeClr val="tx1"/>
                </a:solidFill>
                <a:latin typeface="+mn-ea"/>
                <a:ea typeface="+mn-ea"/>
              </a:rPr>
              <a:t>所得之</a:t>
            </a:r>
            <a:r>
              <a:rPr lang="zh-TW" altLang="en-US" sz="2400" b="0" kern="100" dirty="0" smtClean="0">
                <a:solidFill>
                  <a:schemeClr val="tx1"/>
                </a:solidFill>
                <a:latin typeface="+mn-ea"/>
                <a:ea typeface="+mn-ea"/>
              </a:rPr>
              <a:t>工資</a:t>
            </a:r>
            <a:endParaRPr lang="en-US" altLang="zh-TW" sz="2400" b="0" kern="1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rgbClr val="6F6F74"/>
              </a:buClr>
              <a:buFont typeface="Arial" panose="020B0604020202020204" pitchFamily="34" charset="0"/>
              <a:buChar char="•"/>
              <a:defRPr/>
            </a:pPr>
            <a:r>
              <a:rPr lang="zh-TW" altLang="en-US" sz="2400" b="0" kern="100" dirty="0" smtClean="0">
                <a:solidFill>
                  <a:schemeClr val="tx1"/>
                </a:solidFill>
                <a:latin typeface="+mn-ea"/>
                <a:ea typeface="+mn-ea"/>
              </a:rPr>
              <a:t>計月者：事發前</a:t>
            </a:r>
            <a:r>
              <a:rPr lang="zh-TW" altLang="en-US" sz="2400" b="0" kern="100" dirty="0">
                <a:solidFill>
                  <a:srgbClr val="FF0000"/>
                </a:solidFill>
                <a:latin typeface="+mn-ea"/>
                <a:ea typeface="+mn-ea"/>
              </a:rPr>
              <a:t>最近一個月</a:t>
            </a:r>
            <a:r>
              <a:rPr lang="zh-TW" altLang="en-US" sz="2400" b="0" kern="100" dirty="0">
                <a:solidFill>
                  <a:schemeClr val="tx1"/>
                </a:solidFill>
                <a:latin typeface="+mn-ea"/>
                <a:ea typeface="+mn-ea"/>
              </a:rPr>
              <a:t>正常工作時間所得之工資（已領或已</a:t>
            </a:r>
            <a:r>
              <a:rPr lang="zh-TW" altLang="en-US" sz="2400" b="0" kern="100" dirty="0" smtClean="0">
                <a:solidFill>
                  <a:schemeClr val="tx1"/>
                </a:solidFill>
                <a:latin typeface="+mn-ea"/>
                <a:ea typeface="+mn-ea"/>
              </a:rPr>
              <a:t>屆期</a:t>
            </a:r>
            <a:r>
              <a:rPr lang="zh-TW" altLang="en-US" sz="2400" b="0" kern="100" dirty="0">
                <a:solidFill>
                  <a:schemeClr val="tx1"/>
                </a:solidFill>
                <a:latin typeface="+mn-ea"/>
                <a:ea typeface="+mn-ea"/>
              </a:rPr>
              <a:t>可領之最近一個月</a:t>
            </a:r>
            <a:r>
              <a:rPr lang="zh-TW" altLang="en-US" sz="2400" b="0" kern="100" dirty="0" smtClean="0">
                <a:solidFill>
                  <a:schemeClr val="tx1"/>
                </a:solidFill>
                <a:latin typeface="+mn-ea"/>
                <a:ea typeface="+mn-ea"/>
              </a:rPr>
              <a:t>工資</a:t>
            </a:r>
            <a:r>
              <a:rPr lang="zh-TW" altLang="en-US" sz="2800" b="0" kern="100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zh-TW" altLang="en-US" sz="2800" b="0" kern="1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Clr>
                <a:srgbClr val="6F6F74"/>
              </a:buClr>
              <a:buFont typeface="Arial" panose="020B0604020202020204" pitchFamily="34" charset="0"/>
              <a:buChar char="•"/>
              <a:defRPr/>
            </a:pPr>
            <a:endParaRPr lang="en-US" altLang="zh-TW" sz="2800" b="0" kern="1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16074" y="6636891"/>
            <a:ext cx="527926" cy="2211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F3344AB8-ABB6-4430-A55D-F73E78396291}" type="slidenum">
              <a:rPr lang="zh-TW" altLang="en-US" sz="1100" smtClean="0">
                <a:latin typeface="+mn-ea"/>
                <a:ea typeface="+mn-ea"/>
              </a:rPr>
              <a:pPr eaLnBrk="1" hangingPunct="1"/>
              <a:t>47</a:t>
            </a:fld>
            <a:endParaRPr lang="zh-TW" altLang="en-US" sz="11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59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518" y="564807"/>
            <a:ext cx="8229600" cy="890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kern="2600" dirty="0" smtClean="0">
                <a:solidFill>
                  <a:schemeClr val="bg1"/>
                </a:solidFill>
                <a:latin typeface="+mn-ea"/>
                <a:ea typeface="+mn-ea"/>
                <a:cs typeface="Arial Unicode MS" panose="020B0604020202020204" pitchFamily="34" charset="-120"/>
              </a:rPr>
              <a:t>產假期間工資計算</a:t>
            </a:r>
            <a:endParaRPr lang="zh-TW" altLang="en-US" b="0" kern="2600" dirty="0">
              <a:solidFill>
                <a:schemeClr val="bg1"/>
              </a:solidFill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712968" cy="46793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產假期間工資指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該女工分娩前一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工作日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正常工作時間所得之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工資</a:t>
            </a:r>
            <a:endParaRPr lang="en-US" altLang="zh-TW" sz="2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其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為計月者，以分娩前已領或已屆期可領之最近一個月工資除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以</a:t>
            </a:r>
            <a:r>
              <a:rPr lang="en-US" altLang="zh-TW" sz="2800" b="0" dirty="0" smtClean="0">
                <a:solidFill>
                  <a:schemeClr val="tx1"/>
                </a:solidFill>
                <a:latin typeface="+mn-ea"/>
                <a:ea typeface="+mn-ea"/>
              </a:rPr>
              <a:t>30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所得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之金額，作為計算產假停止工作期間之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工資</a:t>
            </a:r>
            <a:endParaRPr lang="en-US" altLang="zh-TW" sz="2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但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該金額低於</a:t>
            </a:r>
            <a:r>
              <a:rPr lang="zh-TW" altLang="en-US" sz="2800" b="0" dirty="0">
                <a:solidFill>
                  <a:srgbClr val="FF0000"/>
                </a:solidFill>
                <a:latin typeface="+mn-ea"/>
                <a:ea typeface="+mn-ea"/>
              </a:rPr>
              <a:t>平均工資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者，以平均工資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為準</a:t>
            </a:r>
            <a:r>
              <a:rPr lang="zh-TW" altLang="en-US" sz="2800" b="0" dirty="0">
                <a:solidFill>
                  <a:schemeClr val="tx1"/>
                </a:solidFill>
                <a:latin typeface="+mn-ea"/>
                <a:ea typeface="+mn-ea"/>
              </a:rPr>
              <a:t>，並自即日</a:t>
            </a:r>
            <a:r>
              <a:rPr lang="zh-TW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生效</a:t>
            </a:r>
            <a:endParaRPr lang="en-US" altLang="zh-TW" sz="28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r"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【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勞動部</a:t>
            </a:r>
            <a:r>
              <a:rPr lang="en-US" altLang="zh-TW" sz="1800" b="0" dirty="0" smtClean="0">
                <a:solidFill>
                  <a:schemeClr val="tx1"/>
                </a:solidFill>
                <a:latin typeface="+mn-ea"/>
                <a:ea typeface="+mn-ea"/>
              </a:rPr>
              <a:t>103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1800" b="0" dirty="0" smtClean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TW" sz="1800" b="0" dirty="0" smtClean="0">
                <a:solidFill>
                  <a:schemeClr val="tx1"/>
                </a:solidFill>
                <a:latin typeface="+mn-ea"/>
                <a:ea typeface="+mn-ea"/>
              </a:rPr>
              <a:t>7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日勞</a:t>
            </a:r>
            <a:r>
              <a:rPr lang="zh-TW" altLang="en-US" sz="1800" b="0" dirty="0">
                <a:solidFill>
                  <a:schemeClr val="tx1"/>
                </a:solidFill>
                <a:latin typeface="+mn-ea"/>
                <a:ea typeface="+mn-ea"/>
              </a:rPr>
              <a:t>動條</a:t>
            </a:r>
            <a:r>
              <a:rPr lang="en-US" altLang="zh-TW" sz="1800" b="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字</a:t>
            </a:r>
            <a:r>
              <a:rPr lang="zh-TW" altLang="en-US" sz="1800" b="0" dirty="0">
                <a:solidFill>
                  <a:schemeClr val="tx1"/>
                </a:solidFill>
                <a:latin typeface="+mn-ea"/>
                <a:ea typeface="+mn-ea"/>
              </a:rPr>
              <a:t>第</a:t>
            </a:r>
            <a:r>
              <a:rPr lang="en-US" altLang="zh-TW" sz="1800" b="0" dirty="0" smtClean="0">
                <a:solidFill>
                  <a:schemeClr val="tx1"/>
                </a:solidFill>
                <a:latin typeface="+mn-ea"/>
                <a:ea typeface="+mn-ea"/>
              </a:rPr>
              <a:t>1030131931</a:t>
            </a:r>
            <a:r>
              <a:rPr lang="zh-TW" altLang="en-US" sz="1800" b="0" dirty="0" smtClean="0">
                <a:solidFill>
                  <a:schemeClr val="tx1"/>
                </a:solidFill>
                <a:latin typeface="+mn-ea"/>
                <a:ea typeface="+mn-ea"/>
              </a:rPr>
              <a:t>號</a:t>
            </a:r>
            <a:r>
              <a:rPr lang="en-US" altLang="zh-TW" sz="1800" dirty="0" smtClean="0">
                <a:solidFill>
                  <a:schemeClr val="tx1"/>
                </a:solidFill>
                <a:latin typeface="+mn-ea"/>
                <a:ea typeface="+mn-ea"/>
                <a:cs typeface="Arial Unicode MS" panose="020B0604020202020204" pitchFamily="34" charset="-120"/>
              </a:rPr>
              <a:t>】</a:t>
            </a:r>
            <a:endParaRPr lang="zh-TW" altLang="en-US" sz="1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04448" y="6597352"/>
            <a:ext cx="539552" cy="260648"/>
          </a:xfrm>
        </p:spPr>
        <p:txBody>
          <a:bodyPr/>
          <a:lstStyle/>
          <a:p>
            <a:pPr>
              <a:defRPr/>
            </a:pPr>
            <a:fld id="{EABAEE99-9B0C-4A0C-B712-2F21C643E4FA}" type="slidenum">
              <a:rPr lang="zh-TW" altLang="en-US" smtClean="0">
                <a:latin typeface="+mn-ea"/>
              </a:rPr>
              <a:pPr>
                <a:defRPr/>
              </a:pPr>
              <a:t>48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35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工資給付規定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628800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工資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應全額直接給付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勞工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【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勞基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22-2】</a:t>
            </a:r>
          </a:p>
          <a:p>
            <a:pPr indent="-717550">
              <a:buFont typeface="Wingdings" panose="05000000000000000000" pitchFamily="2" charset="2"/>
              <a:buChar char="ü"/>
            </a:pPr>
            <a:endParaRPr lang="en-US" altLang="zh-TW" sz="3200" dirty="0">
              <a:latin typeface="+mn-ea"/>
              <a:cs typeface="Arial Unicode MS" panose="020B0604020202020204" pitchFamily="34" charset="-120"/>
            </a:endParaRPr>
          </a:p>
          <a:p>
            <a:pPr indent="-71755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工資清冊應保存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  <a:cs typeface="Arial Unicode MS" panose="020B0604020202020204" pitchFamily="34" charset="-120"/>
              </a:rPr>
              <a:t>五年</a:t>
            </a:r>
            <a:r>
              <a:rPr lang="en-US" altLang="zh-TW" sz="2000" dirty="0">
                <a:latin typeface="+mn-ea"/>
                <a:cs typeface="Arial Unicode MS" panose="020B0604020202020204" pitchFamily="34" charset="-120"/>
              </a:rPr>
              <a:t>【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勞基</a:t>
            </a:r>
            <a:r>
              <a:rPr lang="en-US" altLang="zh-TW" sz="2000" dirty="0">
                <a:latin typeface="+mn-ea"/>
                <a:cs typeface="Arial Unicode MS" panose="020B0604020202020204" pitchFamily="34" charset="-120"/>
              </a:rPr>
              <a:t>23-2】</a:t>
            </a:r>
          </a:p>
          <a:p>
            <a:pPr indent="-717550">
              <a:buFont typeface="Wingdings" panose="05000000000000000000" pitchFamily="2" charset="2"/>
              <a:buChar char="ü"/>
            </a:pPr>
            <a:endParaRPr lang="en-US" altLang="zh-TW" sz="3200" dirty="0" smtClean="0">
              <a:latin typeface="+mn-ea"/>
              <a:cs typeface="Arial Unicode MS" panose="020B0604020202020204" pitchFamily="34" charset="-120"/>
            </a:endParaRPr>
          </a:p>
          <a:p>
            <a:pPr marL="717550" indent="-717550">
              <a:buFont typeface="Wingdings" panose="05000000000000000000" pitchFamily="2" charset="2"/>
              <a:buChar char="ü"/>
            </a:pP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雇主不得預扣勞工工資作為違約金或賠償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費用</a:t>
            </a:r>
            <a:r>
              <a:rPr lang="en-US" altLang="zh-TW" sz="2800" dirty="0">
                <a:latin typeface="+mn-ea"/>
                <a:cs typeface="Arial Unicode MS" panose="020B0604020202020204" pitchFamily="34" charset="-120"/>
              </a:rPr>
              <a:t/>
            </a:r>
            <a:br>
              <a:rPr lang="en-US" altLang="zh-TW" sz="2800" dirty="0">
                <a:latin typeface="+mn-ea"/>
                <a:cs typeface="Arial Unicode MS" panose="020B0604020202020204" pitchFamily="34" charset="-120"/>
              </a:rPr>
            </a:b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【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勞基</a:t>
            </a:r>
            <a:r>
              <a:rPr lang="en-US" altLang="zh-TW" sz="2000" dirty="0">
                <a:latin typeface="+mn-ea"/>
                <a:cs typeface="Arial Unicode MS" panose="020B0604020202020204" pitchFamily="34" charset="-120"/>
              </a:rPr>
              <a:t>26】</a:t>
            </a:r>
          </a:p>
          <a:p>
            <a:pPr indent="-717550"/>
            <a:endParaRPr lang="en-US" altLang="zh-TW" sz="2800" dirty="0">
              <a:latin typeface="+mn-ea"/>
              <a:cs typeface="Arial Unicode MS" panose="020B0604020202020204" pitchFamily="34" charset="-120"/>
            </a:endParaRPr>
          </a:p>
          <a:p>
            <a:pPr indent="-717550"/>
            <a:endParaRPr lang="en-US" altLang="zh-TW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</a:t>
            </a:fld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548679"/>
            <a:ext cx="8381260" cy="861561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從屬性之判斷原則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990802"/>
            <a:ext cx="1454037" cy="99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zh-TW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  <p:pic>
        <p:nvPicPr>
          <p:cNvPr id="1027" name="Picture 3" descr="C:\Users\lsio101013\AppData\Local\Microsoft\Windows\Temporary Internet Files\Content.IE5\8ZOSCVF3\person-31113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6" y="3074760"/>
            <a:ext cx="102284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sio101013\AppData\Local\Microsoft\Windows\Temporary Internet Files\Content.IE5\8ZOSCVF3\person-31113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02" y="3074760"/>
            <a:ext cx="102284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sio101013\AppData\Local\Microsoft\Windows\Temporary Internet Files\Content.IE5\8ZOSCVF3\person-31113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42" y="3032256"/>
            <a:ext cx="102284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46788" y="492670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業主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8202" y="4941168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包商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9905" y="4941168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勞工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001160" y="3740093"/>
            <a:ext cx="1873066" cy="222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037631" y="3740094"/>
            <a:ext cx="1873066" cy="222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381283" y="4007879"/>
            <a:ext cx="100124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將某工程轉包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89411" y="1826425"/>
            <a:ext cx="2376264" cy="18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不要求出勤等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注重成果，完成一定之工作並給與報酬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包商對勞務提供有高自主性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1547" y="158597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例如：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9945" y="1826424"/>
            <a:ext cx="2198597" cy="1805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受雇主的監督管理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出勤、考核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…)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提供勞務就要給工資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勞工對勞務提供自主性低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3034" y="5193061"/>
            <a:ext cx="1409017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承攬關係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54424" y="5193061"/>
            <a:ext cx="1409017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僱傭關係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46413" y="3925164"/>
            <a:ext cx="1625040" cy="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為完成該工程僱用勞工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常見未全額給付工資情況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1628800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員工未完成交接即離職</a:t>
            </a:r>
            <a:endParaRPr lang="en-US" altLang="zh-TW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員工有過失造成公司損失</a:t>
            </a:r>
            <a:endParaRPr lang="en-US" altLang="zh-TW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曠職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曠職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日僅可當日不發薪，不可多扣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盤損</a:t>
            </a:r>
            <a:endParaRPr lang="en-US" altLang="zh-TW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百貨公司罰款、餐券</a:t>
            </a:r>
            <a:endParaRPr lang="en-US" altLang="zh-TW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-717550"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6.</a:t>
            </a: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遲到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遲到幾分鐘扣幾分鐘錢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</p:txBody>
      </p:sp>
      <p:pic>
        <p:nvPicPr>
          <p:cNvPr id="5123" name="Picture 3" descr="C:\Users\doli059\Pictures\12184972_4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5" y="4005064"/>
            <a:ext cx="2088232" cy="17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91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工資</a:t>
            </a:r>
            <a:r>
              <a:rPr lang="en-US" altLang="zh-TW" dirty="0" smtClean="0">
                <a:latin typeface="+mn-ea"/>
                <a:ea typeface="+mn-ea"/>
                <a:cs typeface="Arial Unicode MS" panose="020B0604020202020204" pitchFamily="34" charset="-120"/>
              </a:rPr>
              <a:t>-</a:t>
            </a:r>
            <a:r>
              <a:rPr lang="zh-TW" altLang="en-US" dirty="0" smtClean="0">
                <a:latin typeface="+mn-ea"/>
                <a:ea typeface="+mn-ea"/>
                <a:cs typeface="Arial Unicode MS" panose="020B0604020202020204" pitchFamily="34" charset="-120"/>
              </a:rPr>
              <a:t>造成損失賠償</a:t>
            </a:r>
            <a:r>
              <a:rPr lang="en-US" altLang="zh-TW" dirty="0" smtClean="0">
                <a:latin typeface="+mn-ea"/>
                <a:ea typeface="+mn-ea"/>
                <a:cs typeface="Arial Unicode MS" panose="020B0604020202020204" pitchFamily="34" charset="-120"/>
              </a:rPr>
              <a:t>?</a:t>
            </a:r>
            <a:endParaRPr lang="zh-TW" altLang="en-US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628800"/>
            <a:ext cx="87849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勞工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於工作中故意或過失損壞產品或其他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物品</a:t>
            </a:r>
            <a:endParaRPr lang="en-US" altLang="zh-TW" sz="2800" dirty="0" smtClean="0">
              <a:latin typeface="+mn-ea"/>
              <a:cs typeface="Arial Unicode MS" panose="020B0604020202020204" pitchFamily="34" charset="-120"/>
            </a:endParaRPr>
          </a:p>
          <a:p>
            <a:pPr indent="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循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司法途徑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求償</a:t>
            </a:r>
            <a:endParaRPr lang="en-US" altLang="zh-TW" sz="2800" dirty="0" smtClean="0">
              <a:latin typeface="+mn-ea"/>
              <a:cs typeface="Arial Unicode MS" panose="020B0604020202020204" pitchFamily="34" charset="-120"/>
            </a:endParaRPr>
          </a:p>
          <a:p>
            <a:pPr indent="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不得逕自扣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發工資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(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需經勞工同意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)</a:t>
            </a:r>
            <a:endParaRPr lang="en-US" altLang="zh-TW" sz="2400" dirty="0">
              <a:latin typeface="+mn-ea"/>
              <a:cs typeface="Arial Unicode MS" panose="020B0604020202020204" pitchFamily="34" charset="-120"/>
            </a:endParaRPr>
          </a:p>
          <a:p>
            <a:pPr indent="363538">
              <a:buFont typeface="Arial" panose="020B0604020202020204" pitchFamily="34" charset="0"/>
              <a:buChar char="•"/>
            </a:pPr>
            <a:endParaRPr lang="en-US" altLang="zh-TW" sz="2800" dirty="0">
              <a:latin typeface="+mn-ea"/>
              <a:cs typeface="Arial Unicode MS" panose="020B0604020202020204" pitchFamily="34" charset="-120"/>
            </a:endParaRPr>
          </a:p>
          <a:p>
            <a:pPr indent="-717550"/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6146" name="Picture 2" descr="C:\Users\doli059\Pictures\40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942506" cy="25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370" y="476672"/>
            <a:ext cx="8381260" cy="1054394"/>
          </a:xfrm>
        </p:spPr>
        <p:txBody>
          <a:bodyPr/>
          <a:lstStyle/>
          <a:p>
            <a:r>
              <a:rPr lang="zh-TW" altLang="en-US" sz="5200" b="1" dirty="0" smtClean="0">
                <a:solidFill>
                  <a:srgbClr val="FFC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課程大綱</a:t>
            </a:r>
            <a:endParaRPr lang="zh-TW" altLang="en-US" sz="5200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489947952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5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06501" y="692696"/>
            <a:ext cx="8229600" cy="6741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dirty="0" smtClean="0">
                <a:solidFill>
                  <a:schemeClr val="bg1"/>
                </a:solidFill>
                <a:latin typeface="+mn-ea"/>
                <a:ea typeface="+mn-ea"/>
              </a:rPr>
              <a:t>調動五原則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  <a:ea typeface="+mn-ea"/>
              </a:rPr>
              <a:t>(§10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  <a:ea typeface="+mn-ea"/>
              </a:rPr>
              <a:t>之</a:t>
            </a:r>
            <a:r>
              <a:rPr lang="en-US" altLang="zh-TW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lang="en-US" altLang="zh-TW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</a:t>
            </a:r>
            <a:r>
              <a:rPr lang="zh-TW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訂雇主調動勞工工作</a:t>
            </a:r>
            <a:r>
              <a:rPr lang="en-US" altLang="zh-TW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2800" b="0" dirty="0">
                <a:solidFill>
                  <a:srgbClr val="FF0000"/>
                </a:solidFill>
                <a:latin typeface="+mn-ea"/>
                <a:ea typeface="+mn-ea"/>
              </a:rPr>
              <a:t>調動五原則</a:t>
            </a:r>
            <a:r>
              <a:rPr lang="en-US" altLang="zh-TW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，除不得違反勞動契約之約定外，並應</a:t>
            </a:r>
            <a:r>
              <a:rPr lang="zh-TW" alt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符合</a:t>
            </a:r>
            <a:endParaRPr lang="en-US" altLang="zh-TW" sz="2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803275" indent="-803275">
              <a:buNone/>
            </a:pP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TW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</a:t>
            </a:r>
            <a:r>
              <a:rPr lang="zh-TW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）基於企業經營上所必須，</a:t>
            </a: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且不得有不當動機與目的。但法律另有規定者，從其規定；</a:t>
            </a:r>
            <a:endParaRPr lang="en-US" altLang="zh-TW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TW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</a:t>
            </a:r>
            <a:r>
              <a:rPr lang="zh-TW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）對勞工之工資及其他勞動條件，未作不利之變更</a:t>
            </a: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；</a:t>
            </a:r>
            <a:endParaRPr lang="en-US" altLang="zh-TW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TW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</a:t>
            </a:r>
            <a:r>
              <a:rPr lang="zh-TW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）調動後工作為勞工體能及技術可勝任</a:t>
            </a: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；</a:t>
            </a:r>
            <a:endParaRPr lang="en-US" altLang="zh-TW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TW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4</a:t>
            </a:r>
            <a:r>
              <a:rPr lang="zh-TW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）調動工作地點過遠，雇主應予以必要之協助</a:t>
            </a: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；</a:t>
            </a:r>
            <a:endParaRPr lang="en-US" altLang="zh-TW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（</a:t>
            </a:r>
            <a:r>
              <a:rPr lang="en-US" altLang="zh-TW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5</a:t>
            </a:r>
            <a:r>
              <a:rPr lang="zh-TW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）考量勞工及其家庭之生活利益。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48" y="4372971"/>
            <a:ext cx="1795204" cy="1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6741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dirty="0" smtClean="0">
                <a:solidFill>
                  <a:schemeClr val="bg1"/>
                </a:solidFill>
                <a:latin typeface="+mn-ea"/>
                <a:ea typeface="+mn-ea"/>
              </a:rPr>
              <a:t>勞動契約終止</a:t>
            </a:r>
            <a:r>
              <a:rPr lang="en-US" altLang="zh-TW" b="0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</a:rPr>
              <a:t>§11.</a:t>
            </a:r>
            <a:r>
              <a:rPr lang="en-US" altLang="zh-TW" b="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</a:rPr>
              <a:t>§12</a:t>
            </a:r>
            <a:r>
              <a:rPr lang="en-US" altLang="zh-TW" b="0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568952" cy="4903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事業單位主動終止勞動契約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大部分依勞基法第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11</a:t>
            </a:r>
            <a:r>
              <a:rPr lang="zh-TW" alt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條或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12</a:t>
            </a:r>
            <a:r>
              <a:rPr lang="zh-TW" alt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條終止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903287" indent="-457200">
              <a:buFont typeface="+mj-lt"/>
              <a:buAutoNum type="alphaLcParenR"/>
              <a:tabLst>
                <a:tab pos="719138" algn="l"/>
              </a:tabLst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依勞基法第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11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條終止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勞動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契約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業務</a:t>
            </a:r>
            <a:r>
              <a:rPr lang="zh-TW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性質變更且無適當工作安置、不能勝任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…)</a:t>
            </a:r>
          </a:p>
          <a:p>
            <a:pPr marL="0" indent="0">
              <a:buNone/>
            </a:pP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    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須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預告終止勞動契約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及給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資遣費</a:t>
            </a:r>
            <a:endParaRPr lang="en-US" altLang="zh-TW" sz="2400" b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   -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未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依規定期間預告而終止契約，要折算該期間工資</a:t>
            </a:r>
            <a:endParaRPr lang="en-US" altLang="zh-TW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   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勞工可於預告期間請謀職假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每週不超過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2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日，工資照給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0" indent="0">
              <a:buNone/>
            </a:pP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  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在勞工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離職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之</a:t>
            </a:r>
            <a:r>
              <a:rPr lang="en-US" altLang="zh-TW" sz="2400" b="0" dirty="0" smtClean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日前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資遣通報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當地主管機關及公立就業服務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機構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endParaRPr lang="en-US" altLang="zh-TW" sz="10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892175" indent="-457200">
              <a:buFont typeface="+mj-lt"/>
              <a:buAutoNum type="alphaLcParenR" startAt="2"/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依勞基法第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12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條終止勞動契約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勞工暴行、連續曠職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…)</a:t>
            </a:r>
          </a:p>
          <a:p>
            <a:pPr marL="434975" indent="0">
              <a:buNone/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不須預告終止勞動契約及給資遣費</a:t>
            </a:r>
            <a:endParaRPr lang="en-US" altLang="zh-TW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434975" indent="0">
              <a:buNone/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-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部分情形要在自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知悉其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情形之日起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30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日</a:t>
            </a:r>
            <a:r>
              <a:rPr lang="zh-TW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內為之</a:t>
            </a:r>
            <a:endParaRPr lang="en-US" altLang="zh-TW" sz="2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93204" y="692696"/>
            <a:ext cx="8229600" cy="6741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dirty="0" smtClean="0">
                <a:solidFill>
                  <a:schemeClr val="bg1"/>
                </a:solidFill>
                <a:latin typeface="+mn-ea"/>
                <a:ea typeface="+mn-ea"/>
              </a:rPr>
              <a:t>勞動契約終止</a:t>
            </a:r>
            <a:r>
              <a:rPr lang="en-US" altLang="zh-TW" b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</a:rPr>
              <a:t>§14</a:t>
            </a:r>
            <a:r>
              <a:rPr lang="en-US" altLang="zh-TW" b="0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altLang="zh-TW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568952" cy="4903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勞工終止勞動契約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自願離職或依勞基法第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14</a:t>
            </a:r>
            <a:r>
              <a:rPr lang="zh-TW" altLang="en-US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條終止</a:t>
            </a:r>
            <a:r>
              <a:rPr lang="en-US" altLang="zh-TW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903287" indent="-457200">
              <a:buFont typeface="+mj-lt"/>
              <a:buAutoNum type="alphaLcParenR"/>
              <a:tabLst>
                <a:tab pos="719138" algn="l"/>
              </a:tabLst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自願離職</a:t>
            </a:r>
            <a:endParaRPr lang="en-US" altLang="zh-TW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903287" indent="-457200">
              <a:buFont typeface="+mj-lt"/>
              <a:buAutoNum type="alphaLcParenR"/>
              <a:tabLst>
                <a:tab pos="719138" algn="l"/>
              </a:tabLst>
            </a:pP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依勞基法第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14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條終止勞動契約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雇主違反勞動契約或勞工</a:t>
            </a:r>
            <a:r>
              <a:rPr lang="zh-TW" altLang="en-US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法令、雇主暴行</a:t>
            </a:r>
            <a:r>
              <a:rPr lang="en-US" altLang="zh-TW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…)</a:t>
            </a:r>
          </a:p>
          <a:p>
            <a:pPr marL="446087" indent="0">
              <a:buNone/>
              <a:tabLst>
                <a:tab pos="719138" algn="l"/>
              </a:tabLst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勞工可不經預告終止勞動契約</a:t>
            </a:r>
            <a:endParaRPr lang="en-US" altLang="zh-TW" sz="2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446087" indent="0">
              <a:buNone/>
              <a:tabLst>
                <a:tab pos="719138" algn="l"/>
              </a:tabLst>
            </a:pPr>
            <a:r>
              <a:rPr lang="en-US" altLang="zh-TW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-</a:t>
            </a:r>
            <a:r>
              <a:rPr lang="zh-TW" alt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事業單位要給付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資遣費</a:t>
            </a:r>
            <a:endParaRPr lang="en-US" altLang="zh-TW" sz="2400" b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446087" indent="0">
              <a:buNone/>
              <a:tabLst>
                <a:tab pos="719138" algn="l"/>
              </a:tabLst>
            </a:pPr>
            <a:r>
              <a:rPr lang="en-US" altLang="zh-TW" sz="2400" b="0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要</a:t>
            </a:r>
            <a:r>
              <a:rPr lang="zh-TW" altLang="en-US" sz="2400" b="0" dirty="0">
                <a:solidFill>
                  <a:schemeClr val="tx1"/>
                </a:solidFill>
                <a:latin typeface="+mn-ea"/>
                <a:ea typeface="+mn-ea"/>
              </a:rPr>
              <a:t>在自知悉其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情形或損害結果之</a:t>
            </a:r>
            <a:r>
              <a:rPr lang="zh-TW" altLang="en-US" sz="2400" b="0" dirty="0">
                <a:solidFill>
                  <a:schemeClr val="tx1"/>
                </a:solidFill>
                <a:latin typeface="+mn-ea"/>
                <a:ea typeface="+mn-ea"/>
              </a:rPr>
              <a:t>日起，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30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zh-TW" altLang="en-US" sz="2400" b="0" dirty="0">
                <a:solidFill>
                  <a:schemeClr val="tx1"/>
                </a:solidFill>
                <a:latin typeface="+mn-ea"/>
                <a:ea typeface="+mn-ea"/>
              </a:rPr>
              <a:t>內為之</a:t>
            </a:r>
          </a:p>
          <a:p>
            <a:pPr marL="446087" indent="0">
              <a:buNone/>
              <a:tabLst>
                <a:tab pos="719138" algn="l"/>
              </a:tabLst>
            </a:pPr>
            <a:endParaRPr lang="en-US" altLang="zh-TW" sz="2400" b="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None/>
              <a:tabLst>
                <a:tab pos="719138" algn="l"/>
              </a:tabLst>
            </a:pPr>
            <a:endParaRPr lang="en-US" altLang="zh-TW" sz="24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4468" y="680882"/>
            <a:ext cx="8229600" cy="6741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b="0" dirty="0" smtClean="0">
                <a:solidFill>
                  <a:schemeClr val="bg1"/>
                </a:solidFill>
                <a:latin typeface="+mn-ea"/>
                <a:ea typeface="+mn-ea"/>
              </a:rPr>
              <a:t>颱風天停班</a:t>
            </a:r>
            <a:endParaRPr lang="en-US" altLang="zh-TW" b="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文字版面配置區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9001000" cy="5047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政府公布颱風天停班</a:t>
            </a:r>
            <a:endParaRPr lang="en-US" altLang="zh-TW" sz="24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依據：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天然災害發生事業單位勞工出勤管理及工資給付要點</a:t>
            </a:r>
            <a:endParaRPr lang="en-US" altLang="zh-TW" sz="2400" b="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446088" indent="-174625">
              <a:buNone/>
            </a:pP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勞工無法出勤時，雇主「宜」不扣發薪資；勞工出勤，雇主除當日工資照給外，「宜」加給工資</a:t>
            </a:r>
            <a:endParaRPr lang="en-US" altLang="zh-TW" sz="24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446088" indent="-174625">
              <a:buNone/>
            </a:pP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勞工因政府通報該颱風天停班而未出勤，雇主不得視為曠工、遲到或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強迫勞工以事假或其他假別處理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，且不得強迫勞工補行工作、</a:t>
            </a:r>
            <a:r>
              <a:rPr lang="zh-TW" altLang="en-US" sz="2400" b="0" dirty="0" smtClean="0">
                <a:solidFill>
                  <a:srgbClr val="FF0000"/>
                </a:solidFill>
                <a:latin typeface="+mn-ea"/>
                <a:ea typeface="+mn-ea"/>
              </a:rPr>
              <a:t>扣發全勤獎金</a:t>
            </a: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、解僱或其他不利處分。</a:t>
            </a:r>
            <a:endParaRPr lang="en-US" altLang="zh-TW" sz="24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892175" indent="-620713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例：政府公布某颱風天停班，小明當日沒出勤，雇主強迫小明當天請特別休假，而不扣其當日薪資，是否可行</a:t>
            </a:r>
            <a:r>
              <a:rPr lang="en-US" altLang="zh-TW" sz="2400" b="0" dirty="0" smtClean="0">
                <a:solidFill>
                  <a:schemeClr val="tx1"/>
                </a:solidFill>
                <a:latin typeface="+mn-ea"/>
                <a:ea typeface="+mn-ea"/>
              </a:rPr>
              <a:t>?</a:t>
            </a:r>
          </a:p>
          <a:p>
            <a:pPr marL="892175" indent="-620713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+mn-ea"/>
                <a:ea typeface="+mn-ea"/>
              </a:rPr>
              <a:t>答：假如小明並不願意請特別休假，雇主強迫小明請假則有違法之虞。</a:t>
            </a:r>
            <a:endParaRPr lang="en-US" altLang="zh-TW" sz="24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8561034" y="65836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/>
        </p:nvSpPr>
        <p:spPr>
          <a:xfrm>
            <a:off x="838200" y="1916832"/>
            <a:ext cx="7467600" cy="38370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endParaRPr lang="en-US" altLang="zh-TW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97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370" y="594105"/>
            <a:ext cx="8381260" cy="766362"/>
          </a:xfrm>
        </p:spPr>
        <p:txBody>
          <a:bodyPr/>
          <a:lstStyle/>
          <a:p>
            <a:r>
              <a:rPr lang="zh-TW" altLang="en-US" sz="5200" b="1" dirty="0" smtClean="0">
                <a:solidFill>
                  <a:srgbClr val="FFC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課程大綱</a:t>
            </a:r>
            <a:endParaRPr lang="zh-TW" altLang="en-US" sz="5200" dirty="0">
              <a:latin typeface="+mn-ea"/>
              <a:ea typeface="+mn-ea"/>
              <a:cs typeface="Arial Unicode MS" panose="020B0604020202020204" pitchFamily="34" charset="-12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latin typeface="+mn-ea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394237899"/>
              </p:ext>
            </p:extLst>
          </p:nvPr>
        </p:nvGraphicFramePr>
        <p:xfrm>
          <a:off x="251520" y="1772816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569591"/>
            <a:ext cx="8381260" cy="840650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工作時間之定義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170080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工作時間：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marL="982663" indent="-2714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受雇主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指揮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監督</a:t>
            </a:r>
            <a:endParaRPr lang="en-US" altLang="zh-TW" sz="2800" dirty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marL="982663" indent="-2714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雇主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之設施內或雇主指定之場所提供勞務或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受令等待提供勞務</a:t>
            </a:r>
            <a:r>
              <a:rPr lang="zh-TW" altLang="en-US" sz="2800" dirty="0">
                <a:latin typeface="+mn-ea"/>
                <a:cs typeface="Arial Unicode MS" panose="020B0604020202020204" pitchFamily="34" charset="-120"/>
              </a:rPr>
              <a:t>之</a:t>
            </a:r>
            <a:r>
              <a:rPr lang="zh-TW" altLang="en-US" sz="2800" dirty="0" smtClean="0">
                <a:latin typeface="+mn-ea"/>
                <a:cs typeface="Arial Unicode MS" panose="020B0604020202020204" pitchFamily="34" charset="-120"/>
              </a:rPr>
              <a:t>時間</a:t>
            </a:r>
            <a:endParaRPr lang="en-US" altLang="zh-TW" sz="2800" dirty="0" smtClean="0">
              <a:latin typeface="+mn-ea"/>
              <a:cs typeface="Arial Unicode MS" panose="020B0604020202020204" pitchFamily="34" charset="-120"/>
            </a:endParaRPr>
          </a:p>
          <a:p>
            <a:pPr marL="993775" algn="just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-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故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待命</a:t>
            </a:r>
            <a:r>
              <a:rPr lang="zh-TW" altLang="en-US" sz="2000" dirty="0">
                <a:latin typeface="+mn-ea"/>
                <a:cs typeface="Arial Unicode MS" panose="020B0604020202020204" pitchFamily="34" charset="-120"/>
              </a:rPr>
              <a:t>時間、備勤時間、準備與整頓時間、教育訓練時間、開會時間等亦算工作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時間</a:t>
            </a:r>
            <a:endParaRPr lang="en-US" altLang="zh-TW" sz="2000" dirty="0">
              <a:latin typeface="+mn-ea"/>
              <a:cs typeface="Arial Unicode MS" panose="020B0604020202020204" pitchFamily="34" charset="-120"/>
            </a:endParaRPr>
          </a:p>
          <a:p>
            <a:pPr marL="982663" indent="-2714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不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包括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不受雇主支配拘束之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休息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時間</a:t>
            </a:r>
            <a:endParaRPr lang="en-US" altLang="zh-TW" sz="2800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marL="1165225" indent="-454025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例：員工與公司約定之每日上班時間為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8:00~17:00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，中間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12:00~ 13:00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休息</a:t>
            </a:r>
            <a:r>
              <a:rPr lang="en-US" altLang="zh-TW" sz="2000" dirty="0" smtClean="0">
                <a:latin typeface="+mn-ea"/>
                <a:cs typeface="Arial Unicode MS" panose="020B0604020202020204" pitchFamily="34" charset="-120"/>
              </a:rPr>
              <a:t>1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小時，每日之工時為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8</a:t>
            </a:r>
            <a:r>
              <a:rPr lang="zh-TW" altLang="en-US" sz="2000" dirty="0" smtClean="0">
                <a:latin typeface="+mn-ea"/>
                <a:cs typeface="Arial Unicode MS" panose="020B0604020202020204" pitchFamily="34" charset="-120"/>
              </a:rPr>
              <a:t>小時</a:t>
            </a:r>
            <a:endParaRPr lang="en-US" altLang="zh-TW" sz="2000" dirty="0">
              <a:latin typeface="+mn-ea"/>
              <a:cs typeface="Arial Unicode MS" panose="020B0604020202020204" pitchFamily="34" charset="-120"/>
            </a:endParaRPr>
          </a:p>
          <a:p>
            <a:pPr marL="711200">
              <a:spcBef>
                <a:spcPts val="600"/>
              </a:spcBef>
              <a:spcAft>
                <a:spcPts val="600"/>
              </a:spcAft>
            </a:pPr>
            <a:endParaRPr lang="en-US" altLang="zh-TW" sz="28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717550" indent="-63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  <a:p>
            <a:pPr indent="-717550"/>
            <a:endParaRPr lang="zh-TW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4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76671"/>
            <a:ext cx="8381260" cy="933569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工作時間之計算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700808"/>
            <a:ext cx="864096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正常工作時間跨越二曆日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者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-&gt;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合併計算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077913" indent="-631825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例：小明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日下午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15:00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點上班，至隔日凌晨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2:00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下班，中間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19:00~20:00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休息，工時如何認定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?</a:t>
            </a:r>
          </a:p>
          <a:p>
            <a:pPr marL="1077913" indent="-631825"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答：認定小明於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日上班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小時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(24-15-1+2)</a:t>
            </a:r>
          </a:p>
          <a:p>
            <a:pPr marL="717550" indent="-7175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一個以上工作場所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：</a:t>
            </a: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168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各該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場所工作時間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合併計算</a:t>
            </a:r>
            <a:endParaRPr lang="en-US" altLang="zh-TW" sz="2400" dirty="0" smtClean="0">
              <a:solidFill>
                <a:srgbClr val="FF0000"/>
              </a:solidFill>
              <a:latin typeface="+mn-ea"/>
              <a:cs typeface="Arial Unicode MS" panose="020B0604020202020204" pitchFamily="34" charset="-120"/>
            </a:endParaRPr>
          </a:p>
          <a:p>
            <a:pPr marL="1168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 Unicode MS" panose="020B0604020202020204" pitchFamily="34" charset="-120"/>
              </a:rPr>
              <a:t>加計各該場所間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往來必要之交通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cs typeface="Arial Unicode MS" panose="020B0604020202020204" pitchFamily="34" charset="-120"/>
              </a:rPr>
              <a:t>時間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1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91"/>
          <p:cNvSpPr txBox="1">
            <a:spLocks noChangeArrowheads="1"/>
          </p:cNvSpPr>
          <p:nvPr/>
        </p:nvSpPr>
        <p:spPr bwMode="gray">
          <a:xfrm>
            <a:off x="1186649" y="2820762"/>
            <a:ext cx="15732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600" b="1" dirty="0">
                <a:solidFill>
                  <a:schemeClr val="bg1"/>
                </a:solidFill>
                <a:latin typeface="+mn-ea"/>
              </a:rPr>
              <a:t>休息時間</a:t>
            </a:r>
            <a:endParaRPr lang="en-US" altLang="zh-TW" sz="2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381000" y="598313"/>
            <a:ext cx="8381260" cy="811927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內容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1034" y="6583680"/>
            <a:ext cx="582966" cy="274320"/>
          </a:xfrm>
        </p:spPr>
        <p:txBody>
          <a:bodyPr/>
          <a:lstStyle/>
          <a:p>
            <a:fld id="{30235D30-FA9A-4CDF-9EED-B86B23F1B0D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25971284"/>
              </p:ext>
            </p:extLst>
          </p:nvPr>
        </p:nvGraphicFramePr>
        <p:xfrm>
          <a:off x="1319253" y="1990078"/>
          <a:ext cx="65047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12664</TotalTime>
  <Words>4293</Words>
  <Application>Microsoft Office PowerPoint</Application>
  <PresentationFormat>如螢幕大小 (4:3)</PresentationFormat>
  <Paragraphs>595</Paragraphs>
  <Slides>57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格線</vt:lpstr>
      <vt:lpstr>勞動條件法令概述及案例分享</vt:lpstr>
      <vt:lpstr>課程大綱</vt:lpstr>
      <vt:lpstr>什麼是勞動基準法？</vt:lpstr>
      <vt:lpstr>勞工、雇主定義</vt:lpstr>
      <vt:lpstr>從屬性之判斷原則</vt:lpstr>
      <vt:lpstr>課程大綱</vt:lpstr>
      <vt:lpstr>工作時間之定義</vt:lpstr>
      <vt:lpstr>工作時間之計算 </vt:lpstr>
      <vt:lpstr>內容</vt:lpstr>
      <vt:lpstr>工作時間規定</vt:lpstr>
      <vt:lpstr>部分工時勞工不適用變形工時</vt:lpstr>
      <vt:lpstr>延長工時之處理</vt:lpstr>
      <vt:lpstr>PowerPoint 簡報</vt:lpstr>
      <vt:lpstr>補休例子</vt:lpstr>
      <vt:lpstr>延長工作時間之上限</vt:lpstr>
      <vt:lpstr>PowerPoint 簡報</vt:lpstr>
      <vt:lpstr>PowerPoint 簡報</vt:lpstr>
      <vt:lpstr>§36 - 例假、休息日</vt:lpstr>
      <vt:lpstr>PowerPoint 簡報</vt:lpstr>
      <vt:lpstr>PowerPoint 簡報</vt:lpstr>
      <vt:lpstr>2週變形工時</vt:lpstr>
      <vt:lpstr>§37－國定假日、投票日等</vt:lpstr>
      <vt:lpstr>§37－國定假日、投票日等</vt:lpstr>
      <vt:lpstr>國定假日範例</vt:lpstr>
      <vt:lpstr>§38－特別休假</vt:lpstr>
      <vt:lpstr>特別休假未休工資</vt:lpstr>
      <vt:lpstr>特別休假計算範例</vt:lpstr>
      <vt:lpstr>PowerPoint 簡報</vt:lpstr>
      <vt:lpstr>部分工時勞工也有特別休假</vt:lpstr>
      <vt:lpstr>PowerPoint 簡報</vt:lpstr>
      <vt:lpstr>課程大綱</vt:lpstr>
      <vt:lpstr>工資定義</vt:lpstr>
      <vt:lpstr>何謂經常性給予</vt:lpstr>
      <vt:lpstr>常見工資項目</vt:lpstr>
      <vt:lpstr>通常不認屬工資者</vt:lpstr>
      <vt:lpstr>PowerPoint 簡報</vt:lpstr>
      <vt:lpstr>現行基本工資</vt:lpstr>
      <vt:lpstr>基本工資範例</vt:lpstr>
      <vt:lpstr>延長工時工資(§24)</vt:lpstr>
      <vt:lpstr>平日每小時工資額</vt:lpstr>
      <vt:lpstr>平日延時工資計算方式</vt:lpstr>
      <vt:lpstr>休息日延時工資計算方式</vt:lpstr>
      <vt:lpstr>PowerPoint 簡報</vt:lpstr>
      <vt:lpstr>平均工資(1/2)</vt:lpstr>
      <vt:lpstr>平均工資(2/2)-部分工時之資遣</vt:lpstr>
      <vt:lpstr>不列入平均工資項目</vt:lpstr>
      <vt:lpstr>特休未休等情形之工資計算</vt:lpstr>
      <vt:lpstr>產假期間工資計算</vt:lpstr>
      <vt:lpstr>工資給付規定</vt:lpstr>
      <vt:lpstr>常見未全額給付工資情況</vt:lpstr>
      <vt:lpstr>工資-造成損失賠償?</vt:lpstr>
      <vt:lpstr>課程大綱</vt:lpstr>
      <vt:lpstr>調動五原則(§10之1)</vt:lpstr>
      <vt:lpstr>勞動契約終止(§11. §12)</vt:lpstr>
      <vt:lpstr>勞動契約終止(§14)</vt:lpstr>
      <vt:lpstr>颱風天停班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臺北市勞動檢查處 綜合規劃科</dc:title>
  <dc:creator>USER</dc:creator>
  <cp:lastModifiedBy>User</cp:lastModifiedBy>
  <cp:revision>598</cp:revision>
  <cp:lastPrinted>2019-03-12T01:25:24Z</cp:lastPrinted>
  <dcterms:created xsi:type="dcterms:W3CDTF">2013-07-02T07:05:06Z</dcterms:created>
  <dcterms:modified xsi:type="dcterms:W3CDTF">2019-04-15T02:17:49Z</dcterms:modified>
</cp:coreProperties>
</file>